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316" r:id="rId15"/>
    <p:sldId id="317" r:id="rId16"/>
    <p:sldId id="318" r:id="rId17"/>
    <p:sldId id="319" r:id="rId18"/>
    <p:sldId id="323" r:id="rId19"/>
    <p:sldId id="324" r:id="rId20"/>
    <p:sldId id="322" r:id="rId21"/>
    <p:sldId id="321" r:id="rId22"/>
    <p:sldId id="269" r:id="rId23"/>
    <p:sldId id="270" r:id="rId24"/>
    <p:sldId id="273" r:id="rId25"/>
    <p:sldId id="305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272" r:id="rId41"/>
    <p:sldId id="275" r:id="rId42"/>
    <p:sldId id="278" r:id="rId43"/>
    <p:sldId id="279" r:id="rId44"/>
    <p:sldId id="325" r:id="rId45"/>
    <p:sldId id="326" r:id="rId46"/>
    <p:sldId id="277" r:id="rId47"/>
    <p:sldId id="274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23" autoAdjust="0"/>
  </p:normalViewPr>
  <p:slideViewPr>
    <p:cSldViewPr>
      <p:cViewPr varScale="1">
        <p:scale>
          <a:sx n="130" d="100"/>
          <a:sy n="130" d="100"/>
        </p:scale>
        <p:origin x="-10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39.wmf"/><Relationship Id="rId7" Type="http://schemas.openxmlformats.org/officeDocument/2006/relationships/image" Target="../media/image43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6" Type="http://schemas.openxmlformats.org/officeDocument/2006/relationships/image" Target="../media/image42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Relationship Id="rId9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1ED47-5945-4DDB-86A8-05EC15F8D8D1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3E6B3-F4B3-42F5-BAD5-4E344F1C16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17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E8CA2CE4-D05E-4030-B4E4-B3A61FD56A12}" type="slidenum">
              <a:rPr lang="zh-TW" altLang="en-US" b="0" smtClean="0"/>
              <a:pPr eaLnBrk="1" hangingPunct="1"/>
              <a:t>25</a:t>
            </a:fld>
            <a:endParaRPr lang="en-US" altLang="zh-TW" b="0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BCF8308-8B3D-4A84-9FD7-356102FD2DBA}" type="slidenum">
              <a:rPr lang="zh-TW" altLang="en-US" b="0" smtClean="0"/>
              <a:pPr eaLnBrk="1" hangingPunct="1"/>
              <a:t>36</a:t>
            </a:fld>
            <a:endParaRPr lang="en-US" altLang="zh-TW" b="0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zh-TW" dirty="0" err="1" smtClean="0"/>
              <a:t>pi_k</a:t>
            </a:r>
            <a:r>
              <a:rPr lang="en-US" altLang="zh-TW" dirty="0" smtClean="0"/>
              <a:t> : set of vertices that collapsed to the same skeleton node k</a:t>
            </a:r>
          </a:p>
          <a:p>
            <a:pPr lvl="1" eaLnBrk="1" hangingPunct="1"/>
            <a:endParaRPr lang="en-US" altLang="zh-TW" dirty="0" smtClean="0"/>
          </a:p>
          <a:p>
            <a:pPr lvl="1" eaLnBrk="1" hangingPunct="1"/>
            <a:r>
              <a:rPr lang="en-US" altLang="zh-TW" dirty="0" smtClean="0"/>
              <a:t>For each mesh region, computing average displacement of boundary vertices</a:t>
            </a:r>
            <a:endParaRPr lang="zh-TW" alt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53C9908-C406-4C80-A2FB-09A9B85C9157}" type="slidenum">
              <a:rPr lang="zh-TW" altLang="en-US" b="0" smtClean="0"/>
              <a:pPr eaLnBrk="1" hangingPunct="1"/>
              <a:t>37</a:t>
            </a:fld>
            <a:endParaRPr lang="en-US" altLang="zh-TW" b="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 eaLnBrk="1" hangingPunct="1"/>
            <a:r>
              <a:rPr lang="en-US" altLang="zh-TW" smtClean="0"/>
              <a:t>By computing average displacement of boundary vertices of each mesh region</a:t>
            </a:r>
          </a:p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A86FEFC-AD28-41A0-95B4-EE82EA88B096}" type="slidenum">
              <a:rPr lang="zh-TW" altLang="en-US" b="0" smtClean="0"/>
              <a:pPr eaLnBrk="1" hangingPunct="1"/>
              <a:t>38</a:t>
            </a:fld>
            <a:endParaRPr lang="en-US" altLang="zh-TW" b="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19462AB-BE7A-4FC6-AA0E-FDCCCBD6CEE6}" type="slidenum">
              <a:rPr lang="zh-TW" altLang="en-US" b="0" smtClean="0"/>
              <a:pPr eaLnBrk="1" hangingPunct="1"/>
              <a:t>26</a:t>
            </a:fld>
            <a:endParaRPr lang="en-US" altLang="zh-TW" b="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C761584-C243-4699-B536-F4755BF63E0A}" type="slidenum">
              <a:rPr lang="zh-TW" altLang="en-US" b="0" smtClean="0"/>
              <a:pPr eaLnBrk="1" hangingPunct="1"/>
              <a:t>27</a:t>
            </a:fld>
            <a:endParaRPr lang="en-US" altLang="zh-TW" b="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8BAF5B-854E-47E1-BF23-B2D53DA49567}" type="slidenum">
              <a:rPr lang="zh-TW" altLang="en-US" b="0" smtClean="0"/>
              <a:pPr eaLnBrk="1" hangingPunct="1"/>
              <a:t>28</a:t>
            </a:fld>
            <a:endParaRPr lang="en-US" altLang="zh-TW" b="0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2446264-0A59-4500-AAB5-1A7D4983C56A}" type="slidenum">
              <a:rPr lang="zh-TW" altLang="en-US" b="0" smtClean="0"/>
              <a:pPr eaLnBrk="1" hangingPunct="1"/>
              <a:t>29</a:t>
            </a:fld>
            <a:endParaRPr lang="en-US" altLang="zh-TW" b="0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0C91C9-2C16-43C5-B0BE-AA31AA097C77}" type="slidenum">
              <a:rPr lang="zh-TW" altLang="en-US" b="0" smtClean="0"/>
              <a:pPr eaLnBrk="1" hangingPunct="1"/>
              <a:t>30</a:t>
            </a:fld>
            <a:endParaRPr lang="en-US" altLang="zh-TW" b="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TW" smtClean="0"/>
              <a:t>(decrease?) No, W_H may be increased or decreased</a:t>
            </a:r>
            <a:endParaRPr lang="zh-TW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97D24C1-E5B8-4386-AC66-F632901F3A99}" type="slidenum">
              <a:rPr lang="zh-TW" altLang="en-US" b="0" smtClean="0"/>
              <a:pPr eaLnBrk="1" hangingPunct="1"/>
              <a:t>31</a:t>
            </a:fld>
            <a:endParaRPr lang="en-US" altLang="zh-TW" b="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197D599-2988-4CC9-A213-CF50F3B60DFF}" type="slidenum">
              <a:rPr lang="zh-TW" altLang="en-US" b="0" smtClean="0"/>
              <a:pPr eaLnBrk="1" hangingPunct="1"/>
              <a:t>34</a:t>
            </a:fld>
            <a:endParaRPr lang="en-US" altLang="zh-TW" b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864AE551-577D-4672-8B0E-CD3BA2F0E8AB}" type="slidenum">
              <a:rPr lang="zh-TW" altLang="en-US" b="0" smtClean="0"/>
              <a:pPr eaLnBrk="1" hangingPunct="1"/>
              <a:t>35</a:t>
            </a:fld>
            <a:endParaRPr lang="en-US" altLang="zh-TW" b="0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0" y="3268345"/>
            <a:ext cx="9144000" cy="146304"/>
            <a:chOff x="0" y="3268345"/>
            <a:chExt cx="9144000" cy="146304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752600"/>
            <a:ext cx="7924800" cy="1470025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直排文字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7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8"/>
            <a:ext cx="18288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1722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39712" y="6356350"/>
            <a:ext cx="1868424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 rot="5400000" flipH="1">
            <a:off x="3332988" y="3384804"/>
            <a:ext cx="6867144" cy="73152"/>
            <a:chOff x="0" y="3268345"/>
            <a:chExt cx="9144000" cy="146304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616"/>
            <a:ext cx="8229600" cy="4626547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2" name="Group 13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12" y="4406900"/>
            <a:ext cx="78272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2667000"/>
            <a:ext cx="78272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12"/>
          <p:cNvGrpSpPr/>
          <p:nvPr/>
        </p:nvGrpSpPr>
        <p:grpSpPr>
          <a:xfrm flipH="1">
            <a:off x="0" y="4228465"/>
            <a:ext cx="9144000" cy="146304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4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971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00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971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6"/>
          <p:cNvGrpSpPr/>
          <p:nvPr/>
        </p:nvGrpSpPr>
        <p:grpSpPr>
          <a:xfrm>
            <a:off x="0" y="1371600"/>
            <a:ext cx="9144000" cy="73152"/>
            <a:chOff x="0" y="3268345"/>
            <a:chExt cx="9144000" cy="1463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 flipH="1">
            <a:off x="0" y="1371600"/>
            <a:ext cx="9144000" cy="73152"/>
            <a:chOff x="0" y="3268345"/>
            <a:chExt cx="9144000" cy="146304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5" name="Group 10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7937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0"/>
            <a:ext cx="5111750" cy="4754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371600"/>
            <a:ext cx="3008313" cy="4754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8" name="Group 13"/>
          <p:cNvGrpSpPr/>
          <p:nvPr/>
        </p:nvGrpSpPr>
        <p:grpSpPr>
          <a:xfrm flipH="1">
            <a:off x="0" y="1143000"/>
            <a:ext cx="9144000" cy="73152"/>
            <a:chOff x="0" y="3268345"/>
            <a:chExt cx="9144000" cy="1463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181600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278880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76160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1801368" y="685800"/>
            <a:ext cx="5495544" cy="38862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/>
          </a:scene3d>
          <a:sp3d contourW="12700" prstMaterial="softEdge">
            <a:bevelT prst="cross"/>
            <a:contourClr>
              <a:srgbClr val="FFFFFF"/>
            </a:contourClr>
          </a:sp3d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3" name="Group 15"/>
          <p:cNvGrpSpPr/>
          <p:nvPr/>
        </p:nvGrpSpPr>
        <p:grpSpPr>
          <a:xfrm>
            <a:off x="-9144" y="-18288"/>
            <a:ext cx="9144000" cy="146304"/>
            <a:chOff x="0" y="3268345"/>
            <a:chExt cx="9144000" cy="146304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268345"/>
              <a:ext cx="9144000" cy="146304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95544" y="3268345"/>
              <a:ext cx="1097280" cy="1463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6592824" y="3268345"/>
              <a:ext cx="1097280" cy="14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690104" y="3268345"/>
              <a:ext cx="1097280" cy="146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26" y="0"/>
            <a:ext cx="9144000" cy="6286520"/>
          </a:xfrm>
          <a:prstGeom prst="rect">
            <a:avLst/>
          </a:prstGeom>
          <a:gradFill flip="none" rotWithShape="1">
            <a:gsLst>
              <a:gs pos="1000">
                <a:schemeClr val="bg2">
                  <a:alpha val="0"/>
                </a:schemeClr>
              </a:gs>
              <a:gs pos="100000">
                <a:schemeClr val="bg1">
                  <a:alpha val="92000"/>
                </a:schemeClr>
              </a:gs>
            </a:gsLst>
            <a:lin ang="16200000" scaled="1"/>
            <a:tileRect/>
          </a:gradFill>
          <a:ln w="285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4536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2012/10/29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ysClr val="windowText" lastClr="000000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0248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ysClr val="windowText" lastClr="000000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ln>
            <a:noFill/>
          </a:ln>
          <a:solidFill>
            <a:srgbClr val="FFFFFF"/>
          </a:solidFill>
          <a:effectLst>
            <a:glow rad="101600">
              <a:schemeClr val="tx2"/>
            </a:glo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Wingdings 2" pitchFamily="18" charset="2"/>
        <a:buChar char="¥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/>
        </a:buClr>
        <a:buSzPct val="60000"/>
        <a:buFont typeface="Wingdings 2" pitchFamily="18" charset="2"/>
        <a:buChar char="¥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5"/>
        </a:buClr>
        <a:buSzPct val="57000"/>
        <a:buFont typeface="Wingdings 2" pitchFamily="18" charset="2"/>
        <a:buChar char="¥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6"/>
        </a:buClr>
        <a:buSzPct val="55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SzPct val="50000"/>
        <a:buFont typeface="Wingdings 2" pitchFamily="18" charset="2"/>
        <a:buChar char="¥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44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41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3.wmf"/><Relationship Id="rId20" Type="http://schemas.openxmlformats.org/officeDocument/2006/relationships/image" Target="../media/image45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40.w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37.w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4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Yao\Desktop\Presentation\SIGGRAPH\simplification.wmv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4.wmf"/><Relationship Id="rId4" Type="http://schemas.openxmlformats.org/officeDocument/2006/relationships/image" Target="../media/image11.e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Skeleton Extraction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800" dirty="0">
                <a:ea typeface="新細明體" charset="-120"/>
              </a:rPr>
              <a:t>We need to solve an over-determined system:</a:t>
            </a:r>
          </a:p>
          <a:p>
            <a:endParaRPr lang="en-US" altLang="zh-TW" sz="1800" dirty="0">
              <a:ea typeface="新細明體" charset="-120"/>
            </a:endParaRPr>
          </a:p>
          <a:p>
            <a:r>
              <a:rPr lang="en-US" altLang="zh-TW" sz="1800" dirty="0">
                <a:ea typeface="新細明體" charset="-120"/>
              </a:rPr>
              <a:t>We find the solution by solving the normal equations:</a:t>
            </a:r>
          </a:p>
          <a:p>
            <a:endParaRPr lang="en-US" altLang="zh-TW" sz="1800" dirty="0">
              <a:ea typeface="新細明體" charset="-120"/>
            </a:endParaRPr>
          </a:p>
          <a:p>
            <a:endParaRPr lang="en-US" altLang="zh-TW" sz="1800" dirty="0">
              <a:ea typeface="新細明體" charset="-120"/>
            </a:endParaRPr>
          </a:p>
          <a:p>
            <a:r>
              <a:rPr lang="en-US" altLang="zh-TW" sz="1800" dirty="0">
                <a:ea typeface="新細明體" charset="-120"/>
              </a:rPr>
              <a:t>Very efficient solution by </a:t>
            </a:r>
            <a:r>
              <a:rPr lang="en-US" altLang="zh-TW" sz="1800" dirty="0" err="1">
                <a:ea typeface="新細明體" charset="-120"/>
              </a:rPr>
              <a:t>Cholesky</a:t>
            </a:r>
            <a:r>
              <a:rPr lang="en-US" altLang="zh-TW" sz="1800" dirty="0">
                <a:ea typeface="新細明體" charset="-120"/>
              </a:rPr>
              <a:t> factorization of A</a:t>
            </a:r>
            <a:r>
              <a:rPr lang="en-US" altLang="zh-TW" sz="1800" baseline="30000" dirty="0">
                <a:ea typeface="新細明體" charset="-120"/>
              </a:rPr>
              <a:t>T</a:t>
            </a:r>
            <a:r>
              <a:rPr lang="en-US" altLang="zh-TW" sz="1800" dirty="0">
                <a:ea typeface="新細明體" charset="-120"/>
              </a:rPr>
              <a:t>A:</a:t>
            </a:r>
          </a:p>
          <a:p>
            <a:endParaRPr lang="en-US" altLang="zh-TW" sz="1800" dirty="0">
              <a:ea typeface="新細明體" charset="-120"/>
            </a:endParaRPr>
          </a:p>
          <a:p>
            <a:endParaRPr lang="en-US" altLang="zh-TW" sz="1800" dirty="0">
              <a:ea typeface="新細明體" charset="-120"/>
            </a:endParaRPr>
          </a:p>
          <a:p>
            <a:pPr lvl="1"/>
            <a:r>
              <a:rPr lang="en-US" altLang="zh-TW" sz="1600" dirty="0">
                <a:ea typeface="新細明體" charset="-120"/>
              </a:rPr>
              <a:t>R is upper-triangular and sparse</a:t>
            </a:r>
          </a:p>
          <a:p>
            <a:pPr lvl="1"/>
            <a:r>
              <a:rPr lang="en-US" altLang="zh-TW" sz="1600" dirty="0">
                <a:ea typeface="新細明體" charset="-120"/>
              </a:rPr>
              <a:t>Once R is computed, solving for </a:t>
            </a:r>
            <a:r>
              <a:rPr lang="en-US" altLang="zh-TW" sz="1600" b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x</a:t>
            </a:r>
            <a:r>
              <a:rPr lang="en-US" altLang="zh-TW" sz="1600" dirty="0">
                <a:ea typeface="新細明體" charset="-120"/>
              </a:rPr>
              <a:t>, </a:t>
            </a:r>
            <a:r>
              <a:rPr lang="en-US" altLang="zh-TW" sz="1600" b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y</a:t>
            </a:r>
            <a:r>
              <a:rPr lang="en-US" altLang="zh-TW" sz="1600" dirty="0">
                <a:ea typeface="新細明體" charset="-120"/>
              </a:rPr>
              <a:t>, </a:t>
            </a:r>
            <a:r>
              <a:rPr lang="en-US" altLang="zh-TW" sz="1600" b="1" dirty="0">
                <a:latin typeface="Times New Roman" pitchFamily="18" charset="0"/>
                <a:ea typeface="新細明體" charset="-120"/>
                <a:cs typeface="Times New Roman" pitchFamily="18" charset="0"/>
              </a:rPr>
              <a:t>z</a:t>
            </a:r>
            <a:r>
              <a:rPr lang="en-US" altLang="zh-TW" sz="1600" dirty="0">
                <a:ea typeface="新細明體" charset="-120"/>
              </a:rPr>
              <a:t> by back-substitution: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Solving the least-squares problem</a:t>
            </a:r>
            <a:endParaRPr lang="zh-TW" altLang="en-US" dirty="0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6622822"/>
              </p:ext>
            </p:extLst>
          </p:nvPr>
        </p:nvGraphicFramePr>
        <p:xfrm>
          <a:off x="5220072" y="1514044"/>
          <a:ext cx="923758" cy="36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2" name="Equation" r:id="rId3" imgW="444240" imgH="177480" progId="Equation.DSMT4">
                  <p:embed/>
                </p:oleObj>
              </mc:Choice>
              <mc:Fallback>
                <p:oleObj name="Equation" r:id="rId3" imgW="44424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0072" y="1514044"/>
                        <a:ext cx="923758" cy="369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843397"/>
              </p:ext>
            </p:extLst>
          </p:nvPr>
        </p:nvGraphicFramePr>
        <p:xfrm>
          <a:off x="1918908" y="2514841"/>
          <a:ext cx="4157185" cy="63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3" name="Equation" r:id="rId5" imgW="1981080" imgH="304560" progId="Equation.DSMT4">
                  <p:embed/>
                </p:oleObj>
              </mc:Choice>
              <mc:Fallback>
                <p:oleObj name="Equation" r:id="rId5" imgW="1981080" imgH="304560" progId="Equation.DSMT4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908" y="2514841"/>
                        <a:ext cx="4157185" cy="63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71491"/>
              </p:ext>
            </p:extLst>
          </p:nvPr>
        </p:nvGraphicFramePr>
        <p:xfrm>
          <a:off x="3032063" y="3604870"/>
          <a:ext cx="154463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4" name="Equation" r:id="rId7" imgW="736560" imgH="190440" progId="Equation.DSMT4">
                  <p:embed/>
                </p:oleObj>
              </mc:Choice>
              <mc:Fallback>
                <p:oleObj name="Equation" r:id="rId7" imgW="736560" imgH="190440" progId="Equation.DSMT4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063" y="3604870"/>
                        <a:ext cx="1544637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931399"/>
              </p:ext>
            </p:extLst>
          </p:nvPr>
        </p:nvGraphicFramePr>
        <p:xfrm>
          <a:off x="3027363" y="4829175"/>
          <a:ext cx="146367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Equation" r:id="rId9" imgW="698400" imgH="228600" progId="Equation.DSMT4">
                  <p:embed/>
                </p:oleObj>
              </mc:Choice>
              <mc:Fallback>
                <p:oleObj name="Equation" r:id="rId9" imgW="698400" imgH="228600" progId="Equation.DSMT4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4829175"/>
                        <a:ext cx="146367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87339"/>
              </p:ext>
            </p:extLst>
          </p:nvPr>
        </p:nvGraphicFramePr>
        <p:xfrm>
          <a:off x="2995139" y="5300066"/>
          <a:ext cx="957262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6" name="Equation" r:id="rId11" imgW="457200" imgH="203040" progId="Equation.DSMT4">
                  <p:embed/>
                </p:oleObj>
              </mc:Choice>
              <mc:Fallback>
                <p:oleObj name="Equation" r:id="rId11" imgW="457200" imgH="203040" progId="Equation.DSMT4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39" y="5300066"/>
                        <a:ext cx="957262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28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ea typeface="新細明體" charset="-120"/>
              </a:rPr>
              <a:t>Random selection 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Fast, but less effective approximation</a:t>
            </a:r>
          </a:p>
          <a:p>
            <a:r>
              <a:rPr lang="en-US" altLang="zh-TW" sz="2400" dirty="0">
                <a:ea typeface="新細明體" charset="-120"/>
              </a:rPr>
              <a:t>Greedy approach 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Place one-by-one at vertices with highest reconstruction error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Slow, but gives good approximation</a:t>
            </a:r>
          </a:p>
          <a:p>
            <a:r>
              <a:rPr lang="en-US" altLang="zh-TW" sz="2400" dirty="0">
                <a:ea typeface="新細明體" charset="-120"/>
              </a:rPr>
              <a:t>Greedy selection combined with local error maxima</a:t>
            </a:r>
          </a:p>
          <a:p>
            <a:pPr lvl="1"/>
            <a:r>
              <a:rPr lang="en-US" altLang="zh-TW" sz="2000" dirty="0">
                <a:ea typeface="新細明體" charset="-120"/>
              </a:rPr>
              <a:t>A reasonable compromise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6" descr="screw_dr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479925"/>
            <a:ext cx="8485188" cy="129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98500" y="590391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Random selection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481388" y="5903913"/>
            <a:ext cx="1949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Greedy approach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6200775" y="5903913"/>
            <a:ext cx="2241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Combined approach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371850" y="6367463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1000 control points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 flipH="1">
            <a:off x="771525" y="6543675"/>
            <a:ext cx="2628900" cy="0"/>
          </a:xfrm>
          <a:prstGeom prst="line">
            <a:avLst/>
          </a:prstGeom>
          <a:noFill/>
          <a:ln w="9525">
            <a:solidFill>
              <a:srgbClr val="E8E2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 flipH="1">
            <a:off x="5457825" y="6543675"/>
            <a:ext cx="2628900" cy="0"/>
          </a:xfrm>
          <a:prstGeom prst="line">
            <a:avLst/>
          </a:prstGeom>
          <a:noFill/>
          <a:ln w="9525">
            <a:solidFill>
              <a:srgbClr val="E8E2D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119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>
                <a:ea typeface="新細明體" charset="-120"/>
              </a:rPr>
              <a:t>Some results – varying number of control points</a:t>
            </a:r>
            <a:endParaRPr lang="zh-TW" altLang="en-US" sz="320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6050" y="6446664"/>
            <a:ext cx="198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100 control points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439988" y="6446664"/>
            <a:ext cx="198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600 control points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733925" y="6446664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1200 control points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013575" y="6446664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3600 control points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1579890" y="2688109"/>
            <a:ext cx="183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Original camel   </a:t>
            </a:r>
          </a:p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39074 vertices</a:t>
            </a:r>
          </a:p>
        </p:txBody>
      </p:sp>
      <p:pic>
        <p:nvPicPr>
          <p:cNvPr id="9" name="Picture 10" descr="cam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49526"/>
            <a:ext cx="9144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amel_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881" y="1542876"/>
            <a:ext cx="2224087" cy="240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31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>
                <a:ea typeface="新細明體" charset="-120"/>
              </a:rPr>
              <a:t>Some results – varying number of control points</a:t>
            </a:r>
            <a:endParaRPr lang="zh-TW" altLang="en-US" sz="3200" dirty="0"/>
          </a:p>
        </p:txBody>
      </p:sp>
      <p:pic>
        <p:nvPicPr>
          <p:cNvPr id="4" name="Picture 7" descr="fel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67993"/>
            <a:ext cx="91440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46050" y="6374656"/>
            <a:ext cx="198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100 control points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439988" y="6374656"/>
            <a:ext cx="1987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500 control points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733925" y="6374656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4000 control points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7013575" y="6374656"/>
            <a:ext cx="211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9000 control points</a:t>
            </a:r>
          </a:p>
        </p:txBody>
      </p:sp>
      <p:pic>
        <p:nvPicPr>
          <p:cNvPr id="9" name="Picture 13" descr="feline_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1431181"/>
            <a:ext cx="2020888" cy="22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1506538" y="2296368"/>
            <a:ext cx="1771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Original feline   </a:t>
            </a:r>
          </a:p>
          <a:p>
            <a:r>
              <a:rPr lang="en-US" altLang="zh-TW" sz="1800" dirty="0">
                <a:solidFill>
                  <a:srgbClr val="FF0000"/>
                </a:solidFill>
                <a:latin typeface="Arial" charset="0"/>
                <a:ea typeface="新細明體" charset="-120"/>
                <a:cs typeface="Arial" charset="0"/>
              </a:rPr>
              <a:t>49864 vertices</a:t>
            </a:r>
          </a:p>
        </p:txBody>
      </p:sp>
    </p:spTree>
    <p:extLst>
      <p:ext uri="{BB962C8B-B14F-4D97-AF65-F5344CB8AC3E}">
        <p14:creationId xmlns:p14="http://schemas.microsoft.com/office/powerpoint/2010/main" val="17546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OpenCV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Powerful Library for image processing</a:t>
            </a:r>
          </a:p>
          <a:p>
            <a:pPr lvl="1"/>
            <a:r>
              <a:rPr lang="en-US" altLang="zh-TW" dirty="0" smtClean="0"/>
              <a:t>Linear system also support</a:t>
            </a:r>
            <a:endParaRPr lang="en-US" altLang="zh-TW" dirty="0"/>
          </a:p>
          <a:p>
            <a:r>
              <a:rPr lang="en-US" altLang="zh-TW" dirty="0" err="1" smtClean="0"/>
              <a:t>OpenNL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Numerical Library and support CUDA solver</a:t>
            </a:r>
          </a:p>
          <a:p>
            <a:r>
              <a:rPr lang="en-US" altLang="zh-TW" dirty="0" err="1" smtClean="0"/>
              <a:t>Tacus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Solve Linear system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System Library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515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GeneralSparseMatrix</a:t>
            </a:r>
            <a:r>
              <a:rPr lang="en-US" altLang="zh-TW" dirty="0"/>
              <a:t> </a:t>
            </a:r>
            <a:r>
              <a:rPr lang="en-US" altLang="zh-TW" dirty="0" smtClean="0"/>
              <a:t>GA;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</a:p>
          <a:p>
            <a:pPr marL="0" indent="0">
              <a:buNone/>
            </a:pPr>
            <a:r>
              <a:rPr lang="en-US" altLang="zh-TW" sz="2400" dirty="0"/>
              <a:t> </a:t>
            </a:r>
            <a:r>
              <a:rPr lang="en-US" altLang="zh-TW" sz="2400" dirty="0" smtClean="0"/>
              <a:t>     </a:t>
            </a:r>
            <a:r>
              <a:rPr lang="en-US" altLang="zh-TW" sz="2400" dirty="0" err="1" smtClean="0"/>
              <a:t>GA.Create</a:t>
            </a:r>
            <a:r>
              <a:rPr lang="en-US" altLang="zh-TW" sz="2400" dirty="0"/>
              <a:t>( 3, 3 );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  <a:r>
              <a:rPr lang="en-US" altLang="zh-TW" sz="2400" dirty="0" err="1" smtClean="0"/>
              <a:t>GA.SetElement</a:t>
            </a:r>
            <a:r>
              <a:rPr lang="en-US" altLang="zh-TW" sz="2400" dirty="0"/>
              <a:t>( 0, 0, 1.0 </a:t>
            </a:r>
            <a:r>
              <a:rPr lang="en-US" altLang="zh-TW" sz="2400" dirty="0" smtClean="0"/>
              <a:t>);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  <a:r>
              <a:rPr lang="en-US" altLang="zh-TW" sz="2400" dirty="0" err="1" smtClean="0"/>
              <a:t>GA.SetElement</a:t>
            </a:r>
            <a:r>
              <a:rPr lang="en-US" altLang="zh-TW" sz="2400" dirty="0"/>
              <a:t>( 0, 1, 1.0 </a:t>
            </a:r>
            <a:r>
              <a:rPr lang="en-US" altLang="zh-TW" sz="2400" dirty="0" smtClean="0"/>
              <a:t>);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  <a:r>
              <a:rPr lang="en-US" altLang="zh-TW" sz="2400" dirty="0" err="1" smtClean="0"/>
              <a:t>GA.SetElement</a:t>
            </a:r>
            <a:r>
              <a:rPr lang="en-US" altLang="zh-TW" sz="2400" dirty="0" smtClean="0"/>
              <a:t>( 0, 2, 1.0 );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  <a:r>
              <a:rPr lang="en-US" altLang="zh-TW" sz="2400" dirty="0" err="1" smtClean="0"/>
              <a:t>GA.SetElement</a:t>
            </a:r>
            <a:r>
              <a:rPr lang="en-US" altLang="zh-TW" sz="2400" dirty="0"/>
              <a:t>( 1, 1, 2.0 );</a:t>
            </a:r>
          </a:p>
          <a:p>
            <a:pPr marL="0" indent="0">
              <a:buNone/>
            </a:pPr>
            <a:r>
              <a:rPr lang="en-US" altLang="zh-TW" sz="2400" dirty="0" smtClean="0"/>
              <a:t>      </a:t>
            </a:r>
            <a:r>
              <a:rPr lang="en-US" altLang="zh-TW" sz="2400" dirty="0" err="1" smtClean="0"/>
              <a:t>GA.SetElement</a:t>
            </a:r>
            <a:r>
              <a:rPr lang="en-US" altLang="zh-TW" sz="2400" dirty="0"/>
              <a:t>( 2, 2, 0.0 );</a:t>
            </a:r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Ax=B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049349"/>
              </p:ext>
            </p:extLst>
          </p:nvPr>
        </p:nvGraphicFramePr>
        <p:xfrm>
          <a:off x="5654451" y="3212976"/>
          <a:ext cx="1293813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Equation" r:id="rId3" imgW="685800" imgH="711000" progId="Equation.DSMT4">
                  <p:embed/>
                </p:oleObj>
              </mc:Choice>
              <mc:Fallback>
                <p:oleObj name="Equation" r:id="rId3" imgW="685800" imgH="7110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4451" y="3212976"/>
                        <a:ext cx="1293813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5942483" y="4365104"/>
            <a:ext cx="72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A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5563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const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int</a:t>
            </a:r>
            <a:r>
              <a:rPr lang="en-US" altLang="zh-TW" sz="2400" dirty="0"/>
              <a:t> dim = 2;</a:t>
            </a:r>
          </a:p>
          <a:p>
            <a:pPr marL="0" indent="0">
              <a:buNone/>
            </a:pPr>
            <a:r>
              <a:rPr lang="en-US" altLang="zh-TW" sz="2400" dirty="0"/>
              <a:t>double** B = new double*[dim]; // create 2d.</a:t>
            </a:r>
          </a:p>
          <a:p>
            <a:endParaRPr lang="zh-TW" altLang="en-US" sz="2400" dirty="0"/>
          </a:p>
          <a:p>
            <a:pPr marL="0" indent="0">
              <a:buNone/>
            </a:pPr>
            <a:r>
              <a:rPr lang="en-US" altLang="zh-TW" sz="2400" dirty="0"/>
              <a:t>B[0] = new </a:t>
            </a:r>
            <a:r>
              <a:rPr lang="en-US" altLang="zh-TW" sz="2400" dirty="0" smtClean="0"/>
              <a:t>double[3];</a:t>
            </a: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B[1] = new </a:t>
            </a:r>
            <a:r>
              <a:rPr lang="en-US" altLang="zh-TW" sz="2400" dirty="0" smtClean="0"/>
              <a:t>double[3];</a:t>
            </a:r>
            <a:endParaRPr lang="en-US" altLang="zh-TW" sz="2400" dirty="0"/>
          </a:p>
          <a:p>
            <a:endParaRPr lang="zh-TW" altLang="en-US" sz="2400" dirty="0"/>
          </a:p>
          <a:p>
            <a:pPr marL="0" indent="0">
              <a:buNone/>
            </a:pPr>
            <a:r>
              <a:rPr lang="en-US" altLang="zh-TW" sz="2400" dirty="0"/>
              <a:t>B[0][0] = 1.0; B[0][1] = 2.0; B[0][2] = 3.0; </a:t>
            </a:r>
            <a:endParaRPr lang="en-US" altLang="zh-TW" sz="2400" dirty="0" smtClean="0"/>
          </a:p>
          <a:p>
            <a:pPr marL="0" indent="0">
              <a:buNone/>
            </a:pPr>
            <a:r>
              <a:rPr lang="en-US" altLang="zh-TW" sz="2400" dirty="0" smtClean="0"/>
              <a:t>B[1</a:t>
            </a:r>
            <a:r>
              <a:rPr lang="en-US" altLang="zh-TW" sz="2400" dirty="0"/>
              <a:t>][0] = 6.0; B[1][1] = 7.0; B[1][2] = 8.0; </a:t>
            </a:r>
            <a:endParaRPr lang="zh-TW" altLang="en-US" sz="24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Ax=B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0936"/>
              </p:ext>
            </p:extLst>
          </p:nvPr>
        </p:nvGraphicFramePr>
        <p:xfrm>
          <a:off x="6588224" y="2852936"/>
          <a:ext cx="1142718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Equation" r:id="rId3" imgW="495000" imgH="711000" progId="Equation.DSMT4">
                  <p:embed/>
                </p:oleObj>
              </mc:Choice>
              <mc:Fallback>
                <p:oleObj name="Equation" r:id="rId3" imgW="495000" imgH="7110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2852936"/>
                        <a:ext cx="1142718" cy="136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498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Ax=B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1484784"/>
            <a:ext cx="756084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// note: </a:t>
            </a:r>
            <a:r>
              <a:rPr lang="zh-TW" altLang="en-US" dirty="0"/>
              <a:t>建立的 </a:t>
            </a:r>
            <a:r>
              <a:rPr lang="en-US" altLang="zh-TW" dirty="0"/>
              <a:t>A and B memory </a:t>
            </a:r>
            <a:r>
              <a:rPr lang="zh-TW" altLang="en-US" dirty="0"/>
              <a:t>都將由 </a:t>
            </a:r>
            <a:r>
              <a:rPr lang="en-US" altLang="zh-TW" dirty="0" err="1"/>
              <a:t>sls</a:t>
            </a:r>
            <a:r>
              <a:rPr lang="en-US" altLang="zh-TW" dirty="0"/>
              <a:t> </a:t>
            </a:r>
            <a:r>
              <a:rPr lang="zh-TW" altLang="en-US" dirty="0"/>
              <a:t>負責管理，</a:t>
            </a:r>
          </a:p>
          <a:p>
            <a:r>
              <a:rPr lang="en-US" altLang="zh-TW" dirty="0"/>
              <a:t>// </a:t>
            </a:r>
            <a:r>
              <a:rPr lang="en-US" altLang="zh-TW" dirty="0" smtClean="0"/>
              <a:t>ps</a:t>
            </a:r>
            <a:r>
              <a:rPr lang="en-US" altLang="zh-TW" dirty="0"/>
              <a:t>. A and B must allocate from heap.</a:t>
            </a:r>
          </a:p>
          <a:p>
            <a:r>
              <a:rPr lang="en-US" altLang="zh-TW" dirty="0"/>
              <a:t>// ps. GA </a:t>
            </a:r>
            <a:r>
              <a:rPr lang="zh-TW" altLang="en-US" dirty="0"/>
              <a:t>須轉成</a:t>
            </a:r>
            <a:r>
              <a:rPr lang="en-US" altLang="zh-TW" dirty="0"/>
              <a:t>, stable sparse matrix.</a:t>
            </a:r>
          </a:p>
          <a:p>
            <a:endParaRPr lang="zh-TW" altLang="en-US" dirty="0"/>
          </a:p>
          <a:p>
            <a:r>
              <a:rPr lang="en-US" altLang="zh-TW" dirty="0" err="1">
                <a:solidFill>
                  <a:srgbClr val="FF0000"/>
                </a:solidFill>
              </a:rPr>
              <a:t>SparseLinearSystem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 err="1">
                <a:solidFill>
                  <a:srgbClr val="FF0000"/>
                </a:solidFill>
              </a:rPr>
              <a:t>sls</a:t>
            </a:r>
            <a:r>
              <a:rPr lang="en-US" altLang="zh-TW" dirty="0">
                <a:solidFill>
                  <a:srgbClr val="FF0000"/>
                </a:solidFill>
              </a:rPr>
              <a:t>( new </a:t>
            </a:r>
            <a:r>
              <a:rPr lang="en-US" altLang="zh-TW" dirty="0" err="1">
                <a:solidFill>
                  <a:srgbClr val="FF0000"/>
                </a:solidFill>
              </a:rPr>
              <a:t>StableSparseMatrix</a:t>
            </a:r>
            <a:r>
              <a:rPr lang="en-US" altLang="zh-TW" dirty="0">
                <a:solidFill>
                  <a:srgbClr val="FF0000"/>
                </a:solidFill>
              </a:rPr>
              <a:t>(GA), B, dim );</a:t>
            </a:r>
          </a:p>
          <a:p>
            <a:endParaRPr lang="zh-TW" altLang="en-US" dirty="0"/>
          </a:p>
          <a:p>
            <a:r>
              <a:rPr lang="en-US" altLang="zh-TW" dirty="0"/>
              <a:t>// solving it !! A * x = B.</a:t>
            </a:r>
          </a:p>
          <a:p>
            <a:r>
              <a:rPr lang="en-US" altLang="zh-TW" dirty="0" smtClean="0"/>
              <a:t>//-------------------------------------------------</a:t>
            </a:r>
            <a:endParaRPr lang="zh-TW" altLang="en-US" dirty="0"/>
          </a:p>
          <a:p>
            <a:r>
              <a:rPr lang="en-US" altLang="zh-TW" dirty="0"/>
              <a:t>// the solution will be stored here.</a:t>
            </a:r>
          </a:p>
          <a:p>
            <a:r>
              <a:rPr lang="en-US" altLang="zh-TW" dirty="0"/>
              <a:t>double** x = 0; </a:t>
            </a:r>
          </a:p>
          <a:p>
            <a:endParaRPr lang="zh-TW" altLang="en-US" dirty="0"/>
          </a:p>
          <a:p>
            <a:r>
              <a:rPr lang="en-US" altLang="zh-TW" dirty="0"/>
              <a:t>// solve it !!</a:t>
            </a:r>
          </a:p>
          <a:p>
            <a:r>
              <a:rPr lang="en-US" altLang="zh-TW" dirty="0" err="1"/>
              <a:t>bool</a:t>
            </a:r>
            <a:r>
              <a:rPr lang="en-US" altLang="zh-TW" dirty="0"/>
              <a:t> result = </a:t>
            </a:r>
            <a:r>
              <a:rPr lang="en-US" altLang="zh-TW" dirty="0" err="1"/>
              <a:t>GeneralSparseLSSolver</a:t>
            </a:r>
            <a:r>
              <a:rPr lang="en-US" altLang="zh-TW" dirty="0"/>
              <a:t>::</a:t>
            </a:r>
            <a:r>
              <a:rPr lang="en-US" altLang="zh-TW" dirty="0" err="1"/>
              <a:t>GetInstance</a:t>
            </a:r>
            <a:r>
              <a:rPr lang="en-US" altLang="zh-TW" dirty="0"/>
              <a:t>()-&gt;Solve( &amp;</a:t>
            </a:r>
            <a:r>
              <a:rPr lang="en-US" altLang="zh-TW" dirty="0" err="1"/>
              <a:t>sls</a:t>
            </a:r>
            <a:r>
              <a:rPr lang="en-US" altLang="zh-TW" dirty="0"/>
              <a:t>, x );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95536" y="5517232"/>
            <a:ext cx="720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dirty="0" smtClean="0"/>
              <a:t>X</a:t>
            </a:r>
            <a:endParaRPr lang="zh-TW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1785633" y="5322011"/>
            <a:ext cx="8386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x[0][</a:t>
            </a:r>
            <a:r>
              <a:rPr lang="en-US" altLang="zh-TW" dirty="0" smtClean="0"/>
              <a:t>0]</a:t>
            </a:r>
          </a:p>
          <a:p>
            <a:r>
              <a:rPr lang="en-US" altLang="zh-TW" dirty="0"/>
              <a:t>x[0</a:t>
            </a:r>
            <a:r>
              <a:rPr lang="en-US" altLang="zh-TW" dirty="0" smtClean="0"/>
              <a:t>][1]</a:t>
            </a:r>
            <a:endParaRPr lang="en-US" altLang="zh-TW" dirty="0"/>
          </a:p>
          <a:p>
            <a:r>
              <a:rPr lang="en-US" altLang="zh-TW" dirty="0"/>
              <a:t>x[0</a:t>
            </a:r>
            <a:r>
              <a:rPr lang="en-US" altLang="zh-TW" dirty="0" smtClean="0"/>
              <a:t>][2]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向右箭號 6"/>
          <p:cNvSpPr/>
          <p:nvPr/>
        </p:nvSpPr>
        <p:spPr>
          <a:xfrm>
            <a:off x="1259632" y="5661247"/>
            <a:ext cx="504056" cy="48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76724" y="5322011"/>
            <a:ext cx="8386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x[1][0]</a:t>
            </a:r>
          </a:p>
          <a:p>
            <a:r>
              <a:rPr lang="en-US" altLang="zh-TW" dirty="0" smtClean="0"/>
              <a:t>x[1][1]</a:t>
            </a:r>
            <a:endParaRPr lang="en-US" altLang="zh-TW" dirty="0"/>
          </a:p>
          <a:p>
            <a:r>
              <a:rPr lang="en-US" altLang="zh-TW" dirty="0" smtClean="0"/>
              <a:t>x[2][2]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609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Ax=B(Least Square)</a:t>
            </a:r>
            <a:endParaRPr lang="zh-TW" altLang="en-US" dirty="0" smtClean="0">
              <a:ea typeface="新細明體" charset="-12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TW" smtClean="0"/>
              <a:t>Let</a:t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>we have</a:t>
            </a:r>
          </a:p>
        </p:txBody>
      </p:sp>
      <p:sp>
        <p:nvSpPr>
          <p:cNvPr id="7987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79877" name="Object 4"/>
          <p:cNvGraphicFramePr>
            <a:graphicFrameLocks noChangeAspect="1"/>
          </p:cNvGraphicFramePr>
          <p:nvPr/>
        </p:nvGraphicFramePr>
        <p:xfrm>
          <a:off x="2139950" y="1519238"/>
          <a:ext cx="1079500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方程式" r:id="rId3" imgW="1079500" imgH="2209800" progId="Equation.3">
                  <p:embed/>
                </p:oleObj>
              </mc:Choice>
              <mc:Fallback>
                <p:oleObj name="方程式" r:id="rId3" imgW="1079500" imgH="220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1519238"/>
                        <a:ext cx="1079500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78" name="Rectangle 7"/>
          <p:cNvSpPr>
            <a:spLocks noChangeArrowheads="1"/>
          </p:cNvSpPr>
          <p:nvPr/>
        </p:nvSpPr>
        <p:spPr bwMode="auto">
          <a:xfrm>
            <a:off x="0" y="2895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TW" altLang="en-US"/>
          </a:p>
        </p:txBody>
      </p:sp>
      <p:graphicFrame>
        <p:nvGraphicFramePr>
          <p:cNvPr id="79879" name="Object 6"/>
          <p:cNvGraphicFramePr>
            <a:graphicFrameLocks noChangeAspect="1"/>
          </p:cNvGraphicFramePr>
          <p:nvPr/>
        </p:nvGraphicFramePr>
        <p:xfrm>
          <a:off x="3606800" y="1519238"/>
          <a:ext cx="1371600" cy="220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方程式" r:id="rId5" imgW="1371600" imgH="2209800" progId="Equation.3">
                  <p:embed/>
                </p:oleObj>
              </mc:Choice>
              <mc:Fallback>
                <p:oleObj name="方程式" r:id="rId5" imgW="1371600" imgH="220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800" y="1519238"/>
                        <a:ext cx="1371600" cy="220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0" name="Object 8"/>
          <p:cNvGraphicFramePr>
            <a:graphicFrameLocks noChangeAspect="1"/>
          </p:cNvGraphicFramePr>
          <p:nvPr/>
        </p:nvGraphicFramePr>
        <p:xfrm>
          <a:off x="2871788" y="4714875"/>
          <a:ext cx="20812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方程式" r:id="rId7" imgW="2082800" imgH="838200" progId="Equation.3">
                  <p:embed/>
                </p:oleObj>
              </mc:Choice>
              <mc:Fallback>
                <p:oleObj name="方程式" r:id="rId7" imgW="20828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4714875"/>
                        <a:ext cx="20812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30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220972"/>
              </p:ext>
            </p:extLst>
          </p:nvPr>
        </p:nvGraphicFramePr>
        <p:xfrm>
          <a:off x="539552" y="1556792"/>
          <a:ext cx="5904656" cy="5018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方程式" r:id="rId3" imgW="5143500" imgH="5524500" progId="Equation.3">
                  <p:embed/>
                </p:oleObj>
              </mc:Choice>
              <mc:Fallback>
                <p:oleObj name="方程式" r:id="rId3" imgW="5143500" imgH="552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556792"/>
                        <a:ext cx="5904656" cy="50188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Ax=B(Least Square)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6904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Skeleton</a:t>
            </a:r>
            <a:endParaRPr lang="zh-TW" altLang="en-US" dirty="0"/>
          </a:p>
        </p:txBody>
      </p:sp>
      <p:pic>
        <p:nvPicPr>
          <p:cNvPr id="1027" name="Picture 3" descr="C:\Users\Yao\Desktop\未命名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" y="1628800"/>
            <a:ext cx="884878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51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Ax=B(Least Square)</a:t>
            </a:r>
            <a:endParaRPr lang="zh-TW" altLang="en-US" dirty="0" smtClean="0">
              <a:ea typeface="新細明體" charset="-120"/>
            </a:endParaRPr>
          </a:p>
        </p:txBody>
      </p:sp>
      <p:pic>
        <p:nvPicPr>
          <p:cNvPr id="77827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95736" y="1700808"/>
            <a:ext cx="4375150" cy="4572000"/>
          </a:xfrm>
          <a:noFill/>
          <a:extLst>
            <a:ext uri="{91240B29-F687-4F45-9708-019B960494DF}">
              <a14:hiddenLine xmlns:a14="http://schemas.microsoft.com/office/drawing/2010/main" w="12700" cmpd="sng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42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/>
              <a:t>GeneralSparseMatrix</a:t>
            </a:r>
            <a:r>
              <a:rPr lang="en-US" altLang="zh-TW" dirty="0"/>
              <a:t> GA</a:t>
            </a:r>
            <a:r>
              <a:rPr lang="en-US" altLang="zh-TW" dirty="0" smtClean="0"/>
              <a:t>;</a:t>
            </a:r>
          </a:p>
          <a:p>
            <a:pPr marL="0" indent="0">
              <a:buNone/>
            </a:pP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int</a:t>
            </a:r>
            <a:r>
              <a:rPr lang="en-US" altLang="zh-TW" dirty="0"/>
              <a:t> dim = 2;</a:t>
            </a:r>
          </a:p>
          <a:p>
            <a:pPr marL="0" indent="0">
              <a:buNone/>
            </a:pPr>
            <a:r>
              <a:rPr lang="en-US" altLang="zh-TW" dirty="0"/>
              <a:t>double** B = new double*[dim]; // create 2d.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FF0000"/>
                </a:solidFill>
              </a:rPr>
              <a:t>SparseLinearSystem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sls</a:t>
            </a:r>
            <a:r>
              <a:rPr lang="en-US" altLang="zh-TW" sz="2000" dirty="0">
                <a:solidFill>
                  <a:srgbClr val="FF0000"/>
                </a:solidFill>
              </a:rPr>
              <a:t>( new </a:t>
            </a:r>
            <a:r>
              <a:rPr lang="en-US" altLang="zh-TW" sz="2000" dirty="0" err="1">
                <a:solidFill>
                  <a:srgbClr val="FF0000"/>
                </a:solidFill>
              </a:rPr>
              <a:t>StableSparseMatrix</a:t>
            </a:r>
            <a:r>
              <a:rPr lang="en-US" altLang="zh-TW" sz="2000" dirty="0">
                <a:solidFill>
                  <a:srgbClr val="FF0000"/>
                </a:solidFill>
              </a:rPr>
              <a:t>(GA), B, dim );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sz="2000" dirty="0" err="1">
                <a:solidFill>
                  <a:srgbClr val="FF0000"/>
                </a:solidFill>
              </a:rPr>
              <a:t>bool</a:t>
            </a:r>
            <a:r>
              <a:rPr lang="en-US" altLang="zh-TW" sz="2000" dirty="0">
                <a:solidFill>
                  <a:srgbClr val="FF0000"/>
                </a:solidFill>
              </a:rPr>
              <a:t> result = </a:t>
            </a:r>
            <a:r>
              <a:rPr lang="en-US" altLang="zh-TW" sz="2000" dirty="0" err="1">
                <a:solidFill>
                  <a:srgbClr val="FF0000"/>
                </a:solidFill>
              </a:rPr>
              <a:t>LeastSquareSparseLSSolver</a:t>
            </a:r>
            <a:r>
              <a:rPr lang="en-US" altLang="zh-TW" sz="2000" dirty="0">
                <a:solidFill>
                  <a:srgbClr val="FF0000"/>
                </a:solidFill>
              </a:rPr>
              <a:t>::</a:t>
            </a:r>
            <a:r>
              <a:rPr lang="en-US" altLang="zh-TW" sz="2000" dirty="0" err="1">
                <a:solidFill>
                  <a:srgbClr val="FF0000"/>
                </a:solidFill>
              </a:rPr>
              <a:t>GetInstance</a:t>
            </a:r>
            <a:r>
              <a:rPr lang="en-US" altLang="zh-TW" sz="2000" dirty="0">
                <a:solidFill>
                  <a:srgbClr val="FF0000"/>
                </a:solidFill>
              </a:rPr>
              <a:t>()-&gt;Solve( &amp;</a:t>
            </a:r>
            <a:r>
              <a:rPr lang="en-US" altLang="zh-TW" sz="2000" dirty="0" err="1">
                <a:solidFill>
                  <a:srgbClr val="FF0000"/>
                </a:solidFill>
              </a:rPr>
              <a:t>sls</a:t>
            </a:r>
            <a:r>
              <a:rPr lang="en-US" altLang="zh-TW" sz="2000" dirty="0">
                <a:solidFill>
                  <a:srgbClr val="FF0000"/>
                </a:solidFill>
              </a:rPr>
              <a:t>, x );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Ax=B(Least Square)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0110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Least square mesh smoothing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" y="1556792"/>
            <a:ext cx="9122506" cy="261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36850" y="4117527"/>
            <a:ext cx="81467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We using all vertices as control points, and iterative smooth mesh.</a:t>
            </a:r>
            <a:endParaRPr lang="zh-TW" altLang="en-US" sz="28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801829"/>
              </p:ext>
            </p:extLst>
          </p:nvPr>
        </p:nvGraphicFramePr>
        <p:xfrm>
          <a:off x="395536" y="5060170"/>
          <a:ext cx="5003800" cy="170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4" imgW="2387520" imgH="812520" progId="Equation.DSMT4">
                  <p:embed/>
                </p:oleObj>
              </mc:Choice>
              <mc:Fallback>
                <p:oleObj name="Equation" r:id="rId4" imgW="2387520" imgH="812520" progId="Equation.DSMT4">
                  <p:embed/>
                  <p:pic>
                    <p:nvPicPr>
                      <p:cNvPr id="0" name="物件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5060170"/>
                        <a:ext cx="5003800" cy="170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5519334" y="5157192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Conformal weight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113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Contraction Energy =</a:t>
            </a:r>
          </a:p>
          <a:p>
            <a:r>
              <a:rPr lang="en-US" altLang="zh-TW" dirty="0" smtClean="0"/>
              <a:t>Attraction Energy =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We solve this system with soft constrain.</a:t>
            </a:r>
          </a:p>
          <a:p>
            <a:pPr lvl="1"/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 square mesh smoothing</a:t>
            </a:r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3639467"/>
              </p:ext>
            </p:extLst>
          </p:nvPr>
        </p:nvGraphicFramePr>
        <p:xfrm>
          <a:off x="2843808" y="3048157"/>
          <a:ext cx="250348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6" name="Equation" r:id="rId3" imgW="1193760" imgH="482400" progId="Equation.DSMT4">
                  <p:embed/>
                </p:oleObj>
              </mc:Choice>
              <mc:Fallback>
                <p:oleObj name="Equation" r:id="rId3" imgW="1193760" imgH="48240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048157"/>
                        <a:ext cx="2503488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114047"/>
              </p:ext>
            </p:extLst>
          </p:nvPr>
        </p:nvGraphicFramePr>
        <p:xfrm>
          <a:off x="4597371" y="1593367"/>
          <a:ext cx="4524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7" name="Equation" r:id="rId5" imgW="215640" imgH="228600" progId="Equation.DSMT4">
                  <p:embed/>
                </p:oleObj>
              </mc:Choice>
              <mc:Fallback>
                <p:oleObj name="Equation" r:id="rId5" imgW="215640" imgH="22860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7371" y="1593367"/>
                        <a:ext cx="452438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153890"/>
              </p:ext>
            </p:extLst>
          </p:nvPr>
        </p:nvGraphicFramePr>
        <p:xfrm>
          <a:off x="4538663" y="2162175"/>
          <a:ext cx="506412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8" name="Equation" r:id="rId7" imgW="241200" imgH="228600" progId="Equation.DSMT4">
                  <p:embed/>
                </p:oleObj>
              </mc:Choice>
              <mc:Fallback>
                <p:oleObj name="Equation" r:id="rId7" imgW="241200" imgH="2286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8663" y="2162175"/>
                        <a:ext cx="506412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3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Solve</a:t>
            </a:r>
          </a:p>
          <a:p>
            <a:endParaRPr lang="en-US" altLang="zh-TW" dirty="0"/>
          </a:p>
          <a:p>
            <a:r>
              <a:rPr lang="en-US" altLang="zh-TW" dirty="0" smtClean="0"/>
              <a:t>Update                and                         where</a:t>
            </a:r>
            <a:br>
              <a:rPr lang="en-US" altLang="zh-TW" dirty="0" smtClean="0"/>
            </a:br>
            <a:r>
              <a:rPr lang="en-US" altLang="zh-TW" dirty="0" smtClean="0"/>
              <a:t>and     are the current and the original one-ring areas, respectively.</a:t>
            </a:r>
          </a:p>
          <a:p>
            <a:r>
              <a:rPr lang="en-US" altLang="zh-TW" dirty="0" smtClean="0"/>
              <a:t>Compute the new Laplace operator     with the current vertex position  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 smtClean="0"/>
              <a:t>Skeleton Extraction using Least square mesh</a:t>
            </a:r>
            <a:endParaRPr lang="zh-TW" altLang="en-US" sz="3200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718621"/>
              </p:ext>
            </p:extLst>
          </p:nvPr>
        </p:nvGraphicFramePr>
        <p:xfrm>
          <a:off x="1979712" y="1844824"/>
          <a:ext cx="3781425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6" name="Equation" r:id="rId3" imgW="1803240" imgH="482400" progId="Equation.DSMT4">
                  <p:embed/>
                </p:oleObj>
              </mc:Choice>
              <mc:Fallback>
                <p:oleObj name="Equation" r:id="rId3" imgW="1803240" imgH="48240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1844824"/>
                        <a:ext cx="3781425" cy="100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3368845"/>
              </p:ext>
            </p:extLst>
          </p:nvPr>
        </p:nvGraphicFramePr>
        <p:xfrm>
          <a:off x="2217681" y="3321559"/>
          <a:ext cx="159861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7" name="Equation" r:id="rId5" imgW="761760" imgH="241200" progId="Equation.DSMT4">
                  <p:embed/>
                </p:oleObj>
              </mc:Choice>
              <mc:Fallback>
                <p:oleObj name="Equation" r:id="rId5" imgW="761760" imgH="241200" progId="Equation.DSMT4">
                  <p:embed/>
                  <p:pic>
                    <p:nvPicPr>
                      <p:cNvPr id="0" name="物件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681" y="3321559"/>
                        <a:ext cx="159861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074311"/>
              </p:ext>
            </p:extLst>
          </p:nvPr>
        </p:nvGraphicFramePr>
        <p:xfrm>
          <a:off x="4644008" y="3068960"/>
          <a:ext cx="24780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8" name="Equation" r:id="rId7" imgW="1180800" imgH="457200" progId="Equation.DSMT4">
                  <p:embed/>
                </p:oleObj>
              </mc:Choice>
              <mc:Fallback>
                <p:oleObj name="Equation" r:id="rId7" imgW="1180800" imgH="4572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3068960"/>
                        <a:ext cx="2478088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610095"/>
              </p:ext>
            </p:extLst>
          </p:nvPr>
        </p:nvGraphicFramePr>
        <p:xfrm>
          <a:off x="8359164" y="3336189"/>
          <a:ext cx="3730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9" name="Equation" r:id="rId9" imgW="177480" imgH="241200" progId="Equation.DSMT4">
                  <p:embed/>
                </p:oleObj>
              </mc:Choice>
              <mc:Fallback>
                <p:oleObj name="Equation" r:id="rId9" imgW="177480" imgH="241200" progId="Equation.DSMT4">
                  <p:embed/>
                  <p:pic>
                    <p:nvPicPr>
                      <p:cNvPr id="0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59164" y="3336189"/>
                        <a:ext cx="373062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物件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46401"/>
              </p:ext>
            </p:extLst>
          </p:nvPr>
        </p:nvGraphicFramePr>
        <p:xfrm>
          <a:off x="1513510" y="3811308"/>
          <a:ext cx="4270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0" name="Equation" r:id="rId11" imgW="203040" imgH="241200" progId="Equation.DSMT4">
                  <p:embed/>
                </p:oleObj>
              </mc:Choice>
              <mc:Fallback>
                <p:oleObj name="Equation" r:id="rId11" imgW="203040" imgH="241200" progId="Equation.DSMT4">
                  <p:embed/>
                  <p:pic>
                    <p:nvPicPr>
                      <p:cNvPr id="0" name="物件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510" y="3811308"/>
                        <a:ext cx="4270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416993"/>
              </p:ext>
            </p:extLst>
          </p:nvPr>
        </p:nvGraphicFramePr>
        <p:xfrm>
          <a:off x="6835775" y="4921250"/>
          <a:ext cx="50800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1" name="Equation" r:id="rId13" imgW="241200" imgH="190440" progId="Equation.DSMT4">
                  <p:embed/>
                </p:oleObj>
              </mc:Choice>
              <mc:Fallback>
                <p:oleObj name="Equation" r:id="rId13" imgW="241200" imgH="190440" progId="Equation.DSMT4">
                  <p:embed/>
                  <p:pic>
                    <p:nvPicPr>
                      <p:cNvPr id="0" name="物件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775" y="4921250"/>
                        <a:ext cx="508000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物件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454903"/>
              </p:ext>
            </p:extLst>
          </p:nvPr>
        </p:nvGraphicFramePr>
        <p:xfrm>
          <a:off x="5481638" y="5411788"/>
          <a:ext cx="5619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" name="Equation" r:id="rId15" imgW="266400" imgH="203040" progId="Equation.DSMT4">
                  <p:embed/>
                </p:oleObj>
              </mc:Choice>
              <mc:Fallback>
                <p:oleObj name="Equation" r:id="rId15" imgW="266400" imgH="203040" progId="Equation.DSMT4">
                  <p:embed/>
                  <p:pic>
                    <p:nvPicPr>
                      <p:cNvPr id="0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5411788"/>
                        <a:ext cx="5619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物件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041945"/>
              </p:ext>
            </p:extLst>
          </p:nvPr>
        </p:nvGraphicFramePr>
        <p:xfrm>
          <a:off x="1763688" y="6093296"/>
          <a:ext cx="11985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" name="Equation" r:id="rId17" imgW="571320" imgH="241200" progId="Equation.DSMT4">
                  <p:embed/>
                </p:oleObj>
              </mc:Choice>
              <mc:Fallback>
                <p:oleObj name="Equation" r:id="rId17" imgW="571320" imgH="241200" progId="Equation.DSMT4">
                  <p:embed/>
                  <p:pic>
                    <p:nvPicPr>
                      <p:cNvPr id="0" name="物件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6093296"/>
                        <a:ext cx="11985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252656"/>
              </p:ext>
            </p:extLst>
          </p:nvPr>
        </p:nvGraphicFramePr>
        <p:xfrm>
          <a:off x="3491880" y="6021288"/>
          <a:ext cx="18113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4" name="Equation" r:id="rId19" imgW="863280" imgH="253800" progId="Equation.DSMT4">
                  <p:embed/>
                </p:oleObj>
              </mc:Choice>
              <mc:Fallback>
                <p:oleObj name="Equation" r:id="rId19" imgW="863280" imgH="253800" progId="Equation.DSMT4">
                  <p:embed/>
                  <p:pic>
                    <p:nvPicPr>
                      <p:cNvPr id="0" name="物件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6021288"/>
                        <a:ext cx="18113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63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Connectivity Surgery Example</a:t>
            </a:r>
            <a:endParaRPr lang="zh-TW" altLang="en-US" smtClean="0">
              <a:ea typeface="新細明體" pitchFamily="18" charset="-120"/>
            </a:endParaRPr>
          </a:p>
        </p:txBody>
      </p:sp>
      <p:pic>
        <p:nvPicPr>
          <p:cNvPr id="175108" name="simplification.wmv">
            <a:hlinkClick r:id="" action="ppaction://media"/>
          </p:cNvPr>
          <p:cNvPicPr>
            <a:picLocks noGrp="1" noRot="1" noChangeAspect="1" noChangeArrowheads="1"/>
          </p:cNvPicPr>
          <p:nvPr>
            <p:ph idx="1"/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3550" y="1709738"/>
            <a:ext cx="5672138" cy="42545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428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7" fill="hold"/>
                                        <p:tgtEl>
                                          <p:spTgt spid="175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510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5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5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10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3773488"/>
            <a:ext cx="7283450" cy="293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60363" y="219075"/>
            <a:ext cx="8402637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Geometry Contraction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9250" y="1573213"/>
            <a:ext cx="8415338" cy="214153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Iteratively apply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curvature-flow Laplacian smoothing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removes geometric details and noise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moves vertices along curvature normal directions</a:t>
            </a:r>
          </a:p>
        </p:txBody>
      </p:sp>
      <p:sp>
        <p:nvSpPr>
          <p:cNvPr id="64518" name="Line 6"/>
          <p:cNvSpPr>
            <a:spLocks noChangeShapeType="1"/>
          </p:cNvSpPr>
          <p:nvPr/>
        </p:nvSpPr>
        <p:spPr bwMode="auto">
          <a:xfrm flipV="1">
            <a:off x="2114550" y="5949950"/>
            <a:ext cx="5229225" cy="95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782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b="0" smtClean="0">
                <a:ea typeface="新細明體" pitchFamily="18" charset="-120"/>
              </a:rPr>
              <a:t>Geometry Contraction</a:t>
            </a:r>
            <a:endParaRPr lang="zh-TW" altLang="en-US" b="0" smtClean="0">
              <a:ea typeface="新細明體" pitchFamily="18" charset="-12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We use </a:t>
            </a:r>
            <a:r>
              <a:rPr lang="en-US" altLang="zh-TW" smtClean="0">
                <a:solidFill>
                  <a:schemeClr val="hlink"/>
                </a:solidFill>
                <a:ea typeface="新細明體" pitchFamily="18" charset="-120"/>
              </a:rPr>
              <a:t>implicit updating scheme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Constrain the normal flow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Current mesh vertices serve as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positional constraints</a:t>
            </a:r>
            <a:r>
              <a:rPr lang="en-US" altLang="zh-TW" smtClean="0">
                <a:solidFill>
                  <a:schemeClr val="accent2"/>
                </a:solidFill>
                <a:ea typeface="新細明體" pitchFamily="18" charset="-120"/>
              </a:rPr>
              <a:t> 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Solve the sparse linear system:</a:t>
            </a:r>
            <a:endParaRPr lang="en-US" altLang="zh-TW" sz="3200" smtClean="0">
              <a:ea typeface="新細明體" pitchFamily="18" charset="-120"/>
            </a:endParaRPr>
          </a:p>
          <a:p>
            <a:pPr eaLnBrk="1" hangingPunct="1"/>
            <a:endParaRPr lang="en-US" altLang="zh-TW" smtClean="0">
              <a:ea typeface="新細明體" pitchFamily="18" charset="-120"/>
            </a:endParaRPr>
          </a:p>
          <a:p>
            <a:pPr eaLnBrk="1" hangingPunct="1"/>
            <a:endParaRPr lang="zh-TW" altLang="en-US" smtClean="0">
              <a:ea typeface="新細明體" pitchFamily="18" charset="-120"/>
            </a:endParaRPr>
          </a:p>
        </p:txBody>
      </p:sp>
      <p:pic>
        <p:nvPicPr>
          <p:cNvPr id="1843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735513"/>
            <a:ext cx="3838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8" name="Group 16"/>
          <p:cNvGrpSpPr>
            <a:grpSpLocks/>
          </p:cNvGrpSpPr>
          <p:nvPr/>
        </p:nvGrpSpPr>
        <p:grpSpPr bwMode="auto">
          <a:xfrm>
            <a:off x="2543175" y="5243513"/>
            <a:ext cx="5440363" cy="669925"/>
            <a:chOff x="1602" y="3303"/>
            <a:chExt cx="3427" cy="422"/>
          </a:xfrm>
        </p:grpSpPr>
        <p:sp>
          <p:nvSpPr>
            <p:cNvPr id="18440" name="Line 17"/>
            <p:cNvSpPr>
              <a:spLocks noChangeShapeType="1"/>
            </p:cNvSpPr>
            <p:nvPr/>
          </p:nvSpPr>
          <p:spPr bwMode="auto">
            <a:xfrm flipV="1">
              <a:off x="1602" y="3599"/>
              <a:ext cx="2445" cy="9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441" name="Text Box 18"/>
            <p:cNvSpPr txBox="1">
              <a:spLocks noChangeArrowheads="1"/>
            </p:cNvSpPr>
            <p:nvPr/>
          </p:nvSpPr>
          <p:spPr bwMode="auto">
            <a:xfrm>
              <a:off x="4049" y="3303"/>
              <a:ext cx="980" cy="422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Positional</a:t>
              </a:r>
              <a:r>
                <a:rPr lang="en-US" altLang="en-US" b="0"/>
                <a:t> constraints</a:t>
              </a:r>
              <a:endParaRPr lang="zh-TW" altLang="en-US" b="0">
                <a:ea typeface="新細明體" pitchFamily="18" charset="-120"/>
              </a:endParaRPr>
            </a:p>
          </p:txBody>
        </p:sp>
      </p:grpSp>
      <p:grpSp>
        <p:nvGrpSpPr>
          <p:cNvPr id="18449" name="Group 17"/>
          <p:cNvGrpSpPr>
            <a:grpSpLocks/>
          </p:cNvGrpSpPr>
          <p:nvPr/>
        </p:nvGrpSpPr>
        <p:grpSpPr bwMode="auto">
          <a:xfrm>
            <a:off x="771525" y="4829175"/>
            <a:ext cx="2868613" cy="863600"/>
            <a:chOff x="486" y="3042"/>
            <a:chExt cx="1807" cy="544"/>
          </a:xfrm>
        </p:grpSpPr>
        <p:sp>
          <p:nvSpPr>
            <p:cNvPr id="18437" name="Text Box 13"/>
            <p:cNvSpPr txBox="1">
              <a:spLocks noChangeArrowheads="1"/>
            </p:cNvSpPr>
            <p:nvPr/>
          </p:nvSpPr>
          <p:spPr bwMode="auto">
            <a:xfrm>
              <a:off x="486" y="3077"/>
              <a:ext cx="980" cy="509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Laplace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operator</a:t>
              </a:r>
            </a:p>
          </p:txBody>
        </p:sp>
        <p:sp>
          <p:nvSpPr>
            <p:cNvPr id="18438" name="Rectangle 14"/>
            <p:cNvSpPr>
              <a:spLocks noChangeArrowheads="1"/>
            </p:cNvSpPr>
            <p:nvPr/>
          </p:nvSpPr>
          <p:spPr bwMode="auto">
            <a:xfrm>
              <a:off x="2083" y="3050"/>
              <a:ext cx="210" cy="248"/>
            </a:xfrm>
            <a:prstGeom prst="rect">
              <a:avLst/>
            </a:prstGeom>
            <a:noFill/>
            <a:ln w="25400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18444" name="AutoShape 12"/>
            <p:cNvCxnSpPr>
              <a:cxnSpLocks noChangeShapeType="1"/>
              <a:stCxn id="18438" idx="0"/>
              <a:endCxn id="18437" idx="0"/>
            </p:cNvCxnSpPr>
            <p:nvPr/>
          </p:nvCxnSpPr>
          <p:spPr bwMode="auto">
            <a:xfrm rot="16200000" flipH="1" flipV="1">
              <a:off x="1569" y="2449"/>
              <a:ext cx="26" cy="1212"/>
            </a:xfrm>
            <a:prstGeom prst="curvedConnector3">
              <a:avLst>
                <a:gd name="adj1" fmla="val -453847"/>
              </a:avLst>
            </a:prstGeom>
            <a:noFill/>
            <a:ln w="38100">
              <a:solidFill>
                <a:srgbClr val="FF66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78109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Geometry Contraction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98638"/>
            <a:ext cx="8415338" cy="479425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TW" smtClean="0">
                <a:solidFill>
                  <a:schemeClr val="hlink"/>
                </a:solidFill>
                <a:ea typeface="新細明體" pitchFamily="18" charset="-120"/>
              </a:rPr>
              <a:t>Position Constraints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solidFill>
                  <a:schemeClr val="tx1"/>
                </a:solidFill>
                <a:ea typeface="新細明體" pitchFamily="18" charset="-120"/>
              </a:rPr>
              <a:t>Avoid degenerate solutions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Constrain all the vertices to their current positions</a:t>
            </a:r>
            <a:endParaRPr lang="zh-TW" altLang="en-US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Act as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attraction constraints</a:t>
            </a:r>
          </a:p>
          <a:p>
            <a:pPr lvl="1" eaLnBrk="1" hangingPunct="1">
              <a:lnSpc>
                <a:spcPct val="100000"/>
              </a:lnSpc>
            </a:pPr>
            <a:endParaRPr lang="en-US" altLang="zh-TW" smtClean="0">
              <a:solidFill>
                <a:schemeClr val="accent2"/>
              </a:solidFill>
              <a:ea typeface="新細明體" pitchFamily="18" charset="-120"/>
            </a:endParaRPr>
          </a:p>
          <a:p>
            <a:pPr eaLnBrk="1" hangingPunct="1">
              <a:lnSpc>
                <a:spcPct val="100000"/>
              </a:lnSpc>
            </a:pPr>
            <a:r>
              <a:rPr lang="en-US" altLang="zh-TW" smtClean="0">
                <a:solidFill>
                  <a:schemeClr val="hlink"/>
                </a:solidFill>
                <a:ea typeface="新細明體" pitchFamily="18" charset="-120"/>
              </a:rPr>
              <a:t>Rows of Laplacian system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Provide the forces to contract the mesh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Act as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contraction constraints</a:t>
            </a:r>
            <a:r>
              <a:rPr lang="en-US" altLang="zh-TW" smtClean="0">
                <a:ea typeface="新細明體" pitchFamily="18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076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Geometry Contraction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3200" smtClean="0">
                <a:ea typeface="新細明體" pitchFamily="18" charset="-120"/>
              </a:rPr>
              <a:t>Least-squares minimization</a:t>
            </a:r>
          </a:p>
          <a:p>
            <a:pPr eaLnBrk="1" hangingPunct="1"/>
            <a:endParaRPr lang="en-US" altLang="zh-TW" sz="3200" smtClean="0">
              <a:ea typeface="新細明體" pitchFamily="18" charset="-120"/>
            </a:endParaRPr>
          </a:p>
          <a:p>
            <a:pPr eaLnBrk="1" hangingPunct="1"/>
            <a:endParaRPr lang="en-US" altLang="zh-TW" sz="3200" smtClean="0">
              <a:ea typeface="新細明體" pitchFamily="18" charset="-120"/>
            </a:endParaRP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Solving the system once cannot collapse the model into a 1D shape</a:t>
            </a: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We need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iterative contraction</a:t>
            </a:r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2237408"/>
            <a:ext cx="4657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491" name="Group 11"/>
          <p:cNvGrpSpPr>
            <a:grpSpLocks/>
          </p:cNvGrpSpPr>
          <p:nvPr/>
        </p:nvGrpSpPr>
        <p:grpSpPr bwMode="auto">
          <a:xfrm>
            <a:off x="4186238" y="2508870"/>
            <a:ext cx="4291012" cy="669925"/>
            <a:chOff x="2637" y="1820"/>
            <a:chExt cx="2703" cy="422"/>
          </a:xfrm>
        </p:grpSpPr>
        <p:sp>
          <p:nvSpPr>
            <p:cNvPr id="20485" name="Text Box 8"/>
            <p:cNvSpPr txBox="1">
              <a:spLocks noChangeArrowheads="1"/>
            </p:cNvSpPr>
            <p:nvPr/>
          </p:nvSpPr>
          <p:spPr bwMode="auto">
            <a:xfrm>
              <a:off x="4360" y="1820"/>
              <a:ext cx="980" cy="422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Position</a:t>
              </a:r>
              <a:r>
                <a:rPr lang="en-US" altLang="en-US" b="0"/>
                <a:t> constraints</a:t>
              </a:r>
              <a:endParaRPr lang="zh-TW" altLang="en-US" b="0">
                <a:ea typeface="新細明體" pitchFamily="18" charset="-120"/>
              </a:endParaRPr>
            </a:p>
          </p:txBody>
        </p:sp>
        <p:sp>
          <p:nvSpPr>
            <p:cNvPr id="20486" name="Line 10"/>
            <p:cNvSpPr>
              <a:spLocks noChangeShapeType="1"/>
            </p:cNvSpPr>
            <p:nvPr/>
          </p:nvSpPr>
          <p:spPr bwMode="auto">
            <a:xfrm>
              <a:off x="2637" y="2158"/>
              <a:ext cx="1712" cy="1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438150" y="2370758"/>
            <a:ext cx="3438525" cy="808037"/>
            <a:chOff x="276" y="1733"/>
            <a:chExt cx="2166" cy="509"/>
          </a:xfrm>
        </p:grpSpPr>
        <p:sp>
          <p:nvSpPr>
            <p:cNvPr id="20487" name="Text Box 11"/>
            <p:cNvSpPr txBox="1">
              <a:spLocks noChangeArrowheads="1"/>
            </p:cNvSpPr>
            <p:nvPr/>
          </p:nvSpPr>
          <p:spPr bwMode="auto">
            <a:xfrm>
              <a:off x="276" y="1733"/>
              <a:ext cx="980" cy="509"/>
            </a:xfrm>
            <a:prstGeom prst="rect">
              <a:avLst/>
            </a:prstGeom>
            <a:noFill/>
            <a:ln w="2857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Laplacian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System</a:t>
              </a:r>
            </a:p>
          </p:txBody>
        </p:sp>
        <p:sp>
          <p:nvSpPr>
            <p:cNvPr id="20488" name="Line 12"/>
            <p:cNvSpPr>
              <a:spLocks noChangeShapeType="1"/>
            </p:cNvSpPr>
            <p:nvPr/>
          </p:nvSpPr>
          <p:spPr bwMode="auto">
            <a:xfrm flipV="1">
              <a:off x="1259" y="2035"/>
              <a:ext cx="1183" cy="4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8848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Skeleton</a:t>
            </a:r>
            <a:endParaRPr lang="zh-TW" altLang="en-US" dirty="0"/>
          </a:p>
        </p:txBody>
      </p:sp>
      <p:pic>
        <p:nvPicPr>
          <p:cNvPr id="2050" name="Picture 2" descr="C:\Users\Yao\Desktop\未命名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5" y="1844824"/>
            <a:ext cx="810153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6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Iterative Geometry Contraction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For each iteration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Increase W</a:t>
            </a:r>
            <a:r>
              <a:rPr lang="en-US" altLang="zh-TW" baseline="-25000" smtClean="0">
                <a:ea typeface="新細明體" pitchFamily="18" charset="-120"/>
              </a:rPr>
              <a:t>L</a:t>
            </a:r>
            <a:r>
              <a:rPr lang="en-US" altLang="zh-TW" smtClean="0">
                <a:ea typeface="新細明體" pitchFamily="18" charset="-120"/>
              </a:rPr>
              <a:t> to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increase the collapsing speed</a:t>
            </a:r>
            <a:r>
              <a:rPr lang="en-US" altLang="zh-TW" smtClean="0">
                <a:ea typeface="新細明體" pitchFamily="18" charset="-120"/>
              </a:rPr>
              <a:t/>
            </a:r>
            <a:br>
              <a:rPr lang="en-US" altLang="zh-TW" smtClean="0">
                <a:ea typeface="新細明體" pitchFamily="18" charset="-120"/>
              </a:rPr>
            </a:br>
            <a:r>
              <a:rPr lang="en-US" altLang="zh-TW" smtClean="0">
                <a:ea typeface="新細明體" pitchFamily="18" charset="-120"/>
              </a:rPr>
              <a:t/>
            </a:r>
            <a:br>
              <a:rPr lang="en-US" altLang="zh-TW" smtClean="0">
                <a:ea typeface="新細明體" pitchFamily="18" charset="-120"/>
              </a:rPr>
            </a:br>
            <a:endParaRPr lang="en-US" altLang="zh-TW" smtClean="0">
              <a:ea typeface="新細明體" pitchFamily="18" charset="-120"/>
            </a:endParaRP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Update W</a:t>
            </a:r>
            <a:r>
              <a:rPr lang="en-US" altLang="zh-TW" baseline="-25000" smtClean="0">
                <a:ea typeface="新細明體" pitchFamily="18" charset="-120"/>
              </a:rPr>
              <a:t>H</a:t>
            </a:r>
            <a:r>
              <a:rPr lang="en-US" altLang="zh-TW" smtClean="0">
                <a:ea typeface="新細明體" pitchFamily="18" charset="-120"/>
              </a:rPr>
              <a:t> according to local contraction degree to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avoid over contraction</a:t>
            </a:r>
          </a:p>
          <a:p>
            <a:pPr lvl="2" eaLnBrk="1" hangingPunct="1"/>
            <a:endParaRPr lang="en-US" altLang="zh-TW" smtClean="0">
              <a:ea typeface="新細明體" pitchFamily="18" charset="-120"/>
            </a:endParaRP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709673"/>
            <a:ext cx="21907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13" y="4639325"/>
            <a:ext cx="321945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2846198"/>
            <a:ext cx="12763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6116638" y="4745688"/>
            <a:ext cx="2111375" cy="669925"/>
          </a:xfrm>
          <a:prstGeom prst="rect">
            <a:avLst/>
          </a:prstGeom>
          <a:noFill/>
          <a:ln w="2857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0">
                <a:ea typeface="新細明體" pitchFamily="18" charset="-120"/>
              </a:rPr>
              <a:t>Local contraction ratio</a:t>
            </a:r>
            <a:endParaRPr lang="zh-TW" altLang="en-US" b="0">
              <a:ea typeface="新細明體" pitchFamily="18" charset="-120"/>
            </a:endParaRPr>
          </a:p>
        </p:txBody>
      </p:sp>
      <p:sp>
        <p:nvSpPr>
          <p:cNvPr id="21512" name="Line 9"/>
          <p:cNvSpPr>
            <a:spLocks noChangeShapeType="1"/>
          </p:cNvSpPr>
          <p:nvPr/>
        </p:nvSpPr>
        <p:spPr bwMode="auto">
          <a:xfrm flipV="1">
            <a:off x="4826000" y="5282263"/>
            <a:ext cx="12827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202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圖片 5" descr="male-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488" y="1601788"/>
            <a:ext cx="2047875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Connectivity Surgery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98638"/>
            <a:ext cx="5003800" cy="4830762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新細明體" pitchFamily="18" charset="-120"/>
              </a:rPr>
              <a:t>Contracted mesh </a:t>
            </a:r>
          </a:p>
          <a:p>
            <a:pPr lvl="1" eaLnBrk="1" hangingPunct="1"/>
            <a:r>
              <a:rPr lang="en-US" altLang="zh-TW" smtClean="0">
                <a:ea typeface="新細明體" pitchFamily="18" charset="-120"/>
              </a:rPr>
              <a:t>Approximately zero volume </a:t>
            </a:r>
          </a:p>
          <a:p>
            <a:pPr lvl="1" eaLnBrk="1" hangingPunct="1"/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Original mesh connectivity</a:t>
            </a:r>
          </a:p>
          <a:p>
            <a:pPr lvl="1" eaLnBrk="1" hangingPunct="1"/>
            <a:endParaRPr lang="en-US" altLang="zh-TW" smtClean="0">
              <a:solidFill>
                <a:srgbClr val="FFFF00"/>
              </a:solidFill>
              <a:ea typeface="新細明體" pitchFamily="18" charset="-120"/>
            </a:endParaRPr>
          </a:p>
          <a:p>
            <a:pPr eaLnBrk="1" hangingPunct="1"/>
            <a:r>
              <a:rPr lang="en-US" altLang="zh-TW" smtClean="0">
                <a:ea typeface="新細明體" pitchFamily="18" charset="-120"/>
              </a:rPr>
              <a:t>Need to simplify the contracted mesh into a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1D graph</a:t>
            </a:r>
          </a:p>
          <a:p>
            <a:pPr eaLnBrk="1" hangingPunct="1">
              <a:buFontTx/>
              <a:buNone/>
            </a:pPr>
            <a:endParaRPr lang="zh-TW" altLang="en-US" smtClean="0">
              <a:ea typeface="新細明體" pitchFamily="18" charset="-120"/>
            </a:endParaRPr>
          </a:p>
        </p:txBody>
      </p:sp>
      <p:grpSp>
        <p:nvGrpSpPr>
          <p:cNvPr id="2" name="群組 25"/>
          <p:cNvGrpSpPr>
            <a:grpSpLocks/>
          </p:cNvGrpSpPr>
          <p:nvPr/>
        </p:nvGrpSpPr>
        <p:grpSpPr bwMode="auto">
          <a:xfrm>
            <a:off x="7080250" y="2090738"/>
            <a:ext cx="1674813" cy="1801812"/>
            <a:chOff x="7079808" y="2091351"/>
            <a:chExt cx="1674893" cy="1801639"/>
          </a:xfrm>
        </p:grpSpPr>
        <p:sp>
          <p:nvSpPr>
            <p:cNvPr id="22539" name="矩形 4"/>
            <p:cNvSpPr>
              <a:spLocks noChangeArrowheads="1"/>
            </p:cNvSpPr>
            <p:nvPr/>
          </p:nvSpPr>
          <p:spPr bwMode="auto">
            <a:xfrm>
              <a:off x="7088865" y="3367890"/>
              <a:ext cx="226337" cy="316871"/>
            </a:xfrm>
            <a:prstGeom prst="rect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pic>
          <p:nvPicPr>
            <p:cNvPr id="22540" name="圖片 6" descr="palm-7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2" r="8191" b="8836"/>
            <a:stretch>
              <a:fillRect/>
            </a:stretch>
          </p:blipFill>
          <p:spPr bwMode="auto">
            <a:xfrm>
              <a:off x="7740712" y="2109458"/>
              <a:ext cx="1013989" cy="1774478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541" name="直線單箭頭接點 8"/>
            <p:cNvCxnSpPr>
              <a:cxnSpLocks noChangeShapeType="1"/>
            </p:cNvCxnSpPr>
            <p:nvPr/>
          </p:nvCxnSpPr>
          <p:spPr bwMode="auto">
            <a:xfrm rot="5400000" flipH="1" flipV="1">
              <a:off x="6762937" y="2408222"/>
              <a:ext cx="1267486" cy="633743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2" name="直線單箭頭接點 10"/>
            <p:cNvCxnSpPr>
              <a:cxnSpLocks noChangeShapeType="1"/>
            </p:cNvCxnSpPr>
            <p:nvPr/>
          </p:nvCxnSpPr>
          <p:spPr bwMode="auto">
            <a:xfrm>
              <a:off x="7079810" y="3702867"/>
              <a:ext cx="642799" cy="190123"/>
            </a:xfrm>
            <a:prstGeom prst="straightConnector1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群組 26"/>
          <p:cNvGrpSpPr>
            <a:grpSpLocks/>
          </p:cNvGrpSpPr>
          <p:nvPr/>
        </p:nvGrpSpPr>
        <p:grpSpPr bwMode="auto">
          <a:xfrm>
            <a:off x="7677150" y="3005138"/>
            <a:ext cx="1216025" cy="2965450"/>
            <a:chOff x="7677343" y="3005750"/>
            <a:chExt cx="1216190" cy="2965010"/>
          </a:xfrm>
        </p:grpSpPr>
        <p:pic>
          <p:nvPicPr>
            <p:cNvPr id="22535" name="圖片 13" descr="palm-zoom-5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63" y="4264182"/>
              <a:ext cx="1189375" cy="1706578"/>
            </a:xfrm>
            <a:prstGeom prst="rect">
              <a:avLst/>
            </a:prstGeom>
            <a:noFill/>
            <a:ln w="28575">
              <a:solidFill>
                <a:srgbClr val="3000D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36" name="矩形 14"/>
            <p:cNvSpPr>
              <a:spLocks noChangeArrowheads="1"/>
            </p:cNvSpPr>
            <p:nvPr/>
          </p:nvSpPr>
          <p:spPr bwMode="auto">
            <a:xfrm>
              <a:off x="8102851" y="3005750"/>
              <a:ext cx="179563" cy="199177"/>
            </a:xfrm>
            <a:prstGeom prst="rect">
              <a:avLst/>
            </a:prstGeom>
            <a:noFill/>
            <a:ln w="19050" algn="ctr">
              <a:solidFill>
                <a:srgbClr val="3000D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22537" name="直線單箭頭接點 15"/>
            <p:cNvCxnSpPr>
              <a:cxnSpLocks noChangeShapeType="1"/>
            </p:cNvCxnSpPr>
            <p:nvPr/>
          </p:nvCxnSpPr>
          <p:spPr bwMode="auto">
            <a:xfrm rot="5400000">
              <a:off x="7261118" y="3425795"/>
              <a:ext cx="1245560" cy="413109"/>
            </a:xfrm>
            <a:prstGeom prst="straightConnector1">
              <a:avLst/>
            </a:prstGeom>
            <a:noFill/>
            <a:ln w="19050" algn="ctr">
              <a:solidFill>
                <a:srgbClr val="3000DE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38" name="直線單箭頭接點 22"/>
            <p:cNvCxnSpPr>
              <a:cxnSpLocks noChangeShapeType="1"/>
            </p:cNvCxnSpPr>
            <p:nvPr/>
          </p:nvCxnSpPr>
          <p:spPr bwMode="auto">
            <a:xfrm rot="16200000" flipH="1">
              <a:off x="7967208" y="3335577"/>
              <a:ext cx="1252330" cy="600320"/>
            </a:xfrm>
            <a:prstGeom prst="straightConnector1">
              <a:avLst/>
            </a:prstGeom>
            <a:noFill/>
            <a:ln w="19050" algn="ctr">
              <a:solidFill>
                <a:srgbClr val="3000DE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2556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Connectivity Surgery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98638"/>
            <a:ext cx="8839200" cy="4830762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solidFill>
                  <a:schemeClr val="tx1"/>
                </a:solidFill>
                <a:ea typeface="新細明體" pitchFamily="18" charset="-120"/>
              </a:rPr>
              <a:t>Perform</a:t>
            </a:r>
            <a:r>
              <a:rPr lang="en-US" altLang="zh-TW" sz="2800" dirty="0" smtClean="0">
                <a:solidFill>
                  <a:schemeClr val="accent2"/>
                </a:solidFill>
                <a:ea typeface="新細明體" pitchFamily="18" charset="-120"/>
              </a:rPr>
              <a:t> </a:t>
            </a:r>
            <a:r>
              <a:rPr lang="en-US" altLang="zh-TW" sz="2800" dirty="0" smtClean="0">
                <a:solidFill>
                  <a:srgbClr val="FFFF00"/>
                </a:solidFill>
                <a:ea typeface="新細明體" pitchFamily="18" charset="-120"/>
              </a:rPr>
              <a:t>half-edge collapses</a:t>
            </a:r>
            <a:r>
              <a:rPr lang="en-US" altLang="zh-TW" sz="2800" dirty="0" smtClean="0">
                <a:ea typeface="新細明體" pitchFamily="18" charset="-120"/>
              </a:rPr>
              <a:t> to remove contracted faces</a:t>
            </a:r>
          </a:p>
          <a:p>
            <a:pPr lvl="1" eaLnBrk="1" hangingPunct="1"/>
            <a:r>
              <a:rPr lang="en-US" altLang="zh-TW" dirty="0" smtClean="0">
                <a:ea typeface="新細明體" pitchFamily="18" charset="-120"/>
              </a:rPr>
              <a:t>Greedy algorithm</a:t>
            </a:r>
          </a:p>
          <a:p>
            <a:pPr lvl="1" eaLnBrk="1" hangingPunct="1"/>
            <a:r>
              <a:rPr lang="en-US" altLang="zh-TW" dirty="0" smtClean="0">
                <a:ea typeface="新細明體" pitchFamily="18" charset="-120"/>
              </a:rPr>
              <a:t>Collapses the edge with the </a:t>
            </a:r>
            <a:br>
              <a:rPr lang="en-US" altLang="zh-TW" dirty="0" smtClean="0">
                <a:ea typeface="新細明體" pitchFamily="18" charset="-120"/>
              </a:rPr>
            </a:br>
            <a:r>
              <a:rPr lang="en-US" altLang="zh-TW" dirty="0" smtClean="0">
                <a:ea typeface="新細明體" pitchFamily="18" charset="-120"/>
              </a:rPr>
              <a:t>minimum cost </a:t>
            </a:r>
            <a:endParaRPr lang="en-US" altLang="zh-TW" sz="2800" dirty="0" smtClean="0">
              <a:solidFill>
                <a:schemeClr val="tx1"/>
              </a:solidFill>
              <a:ea typeface="新細明體" pitchFamily="18" charset="-120"/>
            </a:endParaRPr>
          </a:p>
          <a:p>
            <a:pPr lvl="1" eaLnBrk="1" hangingPunct="1"/>
            <a:r>
              <a:rPr lang="en-US" altLang="zh-TW" dirty="0" smtClean="0">
                <a:ea typeface="新細明體" pitchFamily="18" charset="-120"/>
              </a:rPr>
              <a:t>No post-connecting</a:t>
            </a:r>
          </a:p>
          <a:p>
            <a:endParaRPr lang="zh-TW" altLang="en-US" dirty="0" smtClean="0">
              <a:ea typeface="新細明體" pitchFamily="18" charset="-120"/>
            </a:endParaRPr>
          </a:p>
        </p:txBody>
      </p:sp>
      <p:grpSp>
        <p:nvGrpSpPr>
          <p:cNvPr id="2" name="群組 144"/>
          <p:cNvGrpSpPr>
            <a:grpSpLocks/>
          </p:cNvGrpSpPr>
          <p:nvPr/>
        </p:nvGrpSpPr>
        <p:grpSpPr bwMode="auto">
          <a:xfrm>
            <a:off x="5484117" y="3025850"/>
            <a:ext cx="3286125" cy="2570162"/>
            <a:chOff x="5622202" y="3151361"/>
            <a:chExt cx="3286800" cy="2570400"/>
          </a:xfrm>
        </p:grpSpPr>
        <p:sp>
          <p:nvSpPr>
            <p:cNvPr id="99333" name="Oval 2"/>
            <p:cNvSpPr>
              <a:spLocks noChangeArrowheads="1"/>
            </p:cNvSpPr>
            <p:nvPr/>
          </p:nvSpPr>
          <p:spPr bwMode="auto">
            <a:xfrm>
              <a:off x="7007794" y="4594847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34" name="Oval 3"/>
            <p:cNvSpPr>
              <a:spLocks noChangeArrowheads="1"/>
            </p:cNvSpPr>
            <p:nvPr/>
          </p:nvSpPr>
          <p:spPr bwMode="auto">
            <a:xfrm>
              <a:off x="7342248" y="4594847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35" name="AutoShape 4"/>
            <p:cNvCxnSpPr>
              <a:cxnSpLocks noChangeShapeType="1"/>
              <a:stCxn id="99333" idx="6"/>
              <a:endCxn id="99334" idx="2"/>
            </p:cNvCxnSpPr>
            <p:nvPr/>
          </p:nvCxnSpPr>
          <p:spPr bwMode="auto">
            <a:xfrm>
              <a:off x="7236735" y="4709330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36" name="Oval 5"/>
            <p:cNvSpPr>
              <a:spLocks noChangeArrowheads="1"/>
            </p:cNvSpPr>
            <p:nvPr/>
          </p:nvSpPr>
          <p:spPr bwMode="auto">
            <a:xfrm>
              <a:off x="7178007" y="4865625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37" name="AutoShape 6"/>
            <p:cNvCxnSpPr>
              <a:cxnSpLocks noChangeShapeType="1"/>
              <a:stCxn id="99336" idx="7"/>
              <a:endCxn id="99334" idx="4"/>
            </p:cNvCxnSpPr>
            <p:nvPr/>
          </p:nvCxnSpPr>
          <p:spPr bwMode="auto">
            <a:xfrm flipV="1">
              <a:off x="7374100" y="4823813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38" name="AutoShape 7"/>
            <p:cNvCxnSpPr>
              <a:cxnSpLocks noChangeShapeType="1"/>
              <a:stCxn id="99336" idx="1"/>
              <a:endCxn id="99333" idx="4"/>
            </p:cNvCxnSpPr>
            <p:nvPr/>
          </p:nvCxnSpPr>
          <p:spPr bwMode="auto">
            <a:xfrm flipH="1" flipV="1">
              <a:off x="7122265" y="4823813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39" name="Oval 8"/>
            <p:cNvSpPr>
              <a:spLocks noChangeArrowheads="1"/>
            </p:cNvSpPr>
            <p:nvPr/>
          </p:nvSpPr>
          <p:spPr bwMode="auto">
            <a:xfrm>
              <a:off x="7007794" y="3676989"/>
              <a:ext cx="228941" cy="2299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40" name="Oval 9"/>
            <p:cNvSpPr>
              <a:spLocks noChangeArrowheads="1"/>
            </p:cNvSpPr>
            <p:nvPr/>
          </p:nvSpPr>
          <p:spPr bwMode="auto">
            <a:xfrm>
              <a:off x="7342248" y="3676989"/>
              <a:ext cx="228941" cy="2299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41" name="Oval 11"/>
            <p:cNvSpPr>
              <a:spLocks noChangeArrowheads="1"/>
            </p:cNvSpPr>
            <p:nvPr/>
          </p:nvSpPr>
          <p:spPr bwMode="auto">
            <a:xfrm>
              <a:off x="7198910" y="3151361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42" name="AutoShape 12"/>
            <p:cNvCxnSpPr>
              <a:cxnSpLocks noChangeShapeType="1"/>
              <a:stCxn id="99339" idx="4"/>
              <a:endCxn id="99333" idx="0"/>
            </p:cNvCxnSpPr>
            <p:nvPr/>
          </p:nvCxnSpPr>
          <p:spPr bwMode="auto">
            <a:xfrm>
              <a:off x="7122265" y="3906951"/>
              <a:ext cx="0" cy="68789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3" name="AutoShape 13"/>
            <p:cNvCxnSpPr>
              <a:cxnSpLocks noChangeShapeType="1"/>
              <a:stCxn id="99340" idx="4"/>
              <a:endCxn id="99334" idx="0"/>
            </p:cNvCxnSpPr>
            <p:nvPr/>
          </p:nvCxnSpPr>
          <p:spPr bwMode="auto">
            <a:xfrm>
              <a:off x="7456718" y="3906951"/>
              <a:ext cx="0" cy="68789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4" name="AutoShape 14"/>
            <p:cNvCxnSpPr>
              <a:cxnSpLocks noChangeShapeType="1"/>
              <a:stCxn id="99339" idx="6"/>
              <a:endCxn id="99340" idx="2"/>
            </p:cNvCxnSpPr>
            <p:nvPr/>
          </p:nvCxnSpPr>
          <p:spPr bwMode="auto">
            <a:xfrm>
              <a:off x="7236735" y="3792468"/>
              <a:ext cx="105512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5" name="AutoShape 17"/>
            <p:cNvCxnSpPr>
              <a:cxnSpLocks noChangeShapeType="1"/>
              <a:stCxn id="99339" idx="0"/>
              <a:endCxn id="99341" idx="3"/>
            </p:cNvCxnSpPr>
            <p:nvPr/>
          </p:nvCxnSpPr>
          <p:spPr bwMode="auto">
            <a:xfrm flipV="1">
              <a:off x="7122265" y="3346480"/>
              <a:ext cx="110489" cy="3305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6" name="AutoShape 19"/>
            <p:cNvCxnSpPr>
              <a:cxnSpLocks noChangeShapeType="1"/>
              <a:stCxn id="99333" idx="7"/>
              <a:endCxn id="99340" idx="3"/>
            </p:cNvCxnSpPr>
            <p:nvPr/>
          </p:nvCxnSpPr>
          <p:spPr bwMode="auto">
            <a:xfrm flipV="1">
              <a:off x="7202892" y="3873104"/>
              <a:ext cx="173199" cy="7555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7" name="AutoShape 22"/>
            <p:cNvCxnSpPr>
              <a:cxnSpLocks noChangeShapeType="1"/>
              <a:stCxn id="99333" idx="2"/>
              <a:endCxn id="99363" idx="7"/>
            </p:cNvCxnSpPr>
            <p:nvPr/>
          </p:nvCxnSpPr>
          <p:spPr bwMode="auto">
            <a:xfrm flipH="1">
              <a:off x="6076103" y="4709330"/>
              <a:ext cx="931691" cy="377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8" name="AutoShape 23"/>
            <p:cNvCxnSpPr>
              <a:cxnSpLocks noChangeShapeType="1"/>
              <a:stCxn id="99364" idx="6"/>
              <a:endCxn id="99336" idx="3"/>
            </p:cNvCxnSpPr>
            <p:nvPr/>
          </p:nvCxnSpPr>
          <p:spPr bwMode="auto">
            <a:xfrm flipV="1">
              <a:off x="6313007" y="5061740"/>
              <a:ext cx="898844" cy="29467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49" name="AutoShape 24"/>
            <p:cNvCxnSpPr>
              <a:cxnSpLocks noChangeShapeType="1"/>
              <a:stCxn id="99363" idx="5"/>
              <a:endCxn id="99364" idx="0"/>
            </p:cNvCxnSpPr>
            <p:nvPr/>
          </p:nvCxnSpPr>
          <p:spPr bwMode="auto">
            <a:xfrm>
              <a:off x="6093025" y="5248895"/>
              <a:ext cx="61715" cy="686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0" name="AutoShape 25"/>
            <p:cNvCxnSpPr>
              <a:cxnSpLocks noChangeShapeType="1"/>
              <a:stCxn id="99363" idx="6"/>
              <a:endCxn id="99336" idx="2"/>
            </p:cNvCxnSpPr>
            <p:nvPr/>
          </p:nvCxnSpPr>
          <p:spPr bwMode="auto">
            <a:xfrm flipV="1">
              <a:off x="6117910" y="4981104"/>
              <a:ext cx="1060098" cy="1831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51" name="Oval 26"/>
            <p:cNvSpPr>
              <a:spLocks noChangeArrowheads="1"/>
            </p:cNvSpPr>
            <p:nvPr/>
          </p:nvSpPr>
          <p:spPr bwMode="auto">
            <a:xfrm rot="-6425070">
              <a:off x="5622189" y="5445023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52" name="AutoShape 27"/>
            <p:cNvCxnSpPr>
              <a:cxnSpLocks noChangeShapeType="1"/>
              <a:stCxn id="99363" idx="3"/>
              <a:endCxn id="99351" idx="5"/>
            </p:cNvCxnSpPr>
            <p:nvPr/>
          </p:nvCxnSpPr>
          <p:spPr bwMode="auto">
            <a:xfrm flipH="1">
              <a:off x="5789429" y="5265819"/>
              <a:ext cx="142342" cy="1921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3" name="AutoShape 28"/>
            <p:cNvCxnSpPr>
              <a:cxnSpLocks noChangeShapeType="1"/>
              <a:stCxn id="99351" idx="4"/>
              <a:endCxn id="99364" idx="2"/>
            </p:cNvCxnSpPr>
            <p:nvPr/>
          </p:nvCxnSpPr>
          <p:spPr bwMode="auto">
            <a:xfrm flipV="1">
              <a:off x="5845171" y="5475871"/>
              <a:ext cx="270748" cy="497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54" name="Oval 29"/>
            <p:cNvSpPr>
              <a:spLocks noChangeArrowheads="1"/>
            </p:cNvSpPr>
            <p:nvPr/>
          </p:nvSpPr>
          <p:spPr bwMode="auto">
            <a:xfrm rot="-4020630">
              <a:off x="8250534" y="5348956"/>
              <a:ext cx="228967" cy="22993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55" name="Oval 30"/>
            <p:cNvSpPr>
              <a:spLocks noChangeArrowheads="1"/>
            </p:cNvSpPr>
            <p:nvPr/>
          </p:nvSpPr>
          <p:spPr bwMode="auto">
            <a:xfrm rot="-2700590">
              <a:off x="8392876" y="5111030"/>
              <a:ext cx="229963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56" name="AutoShape 31"/>
            <p:cNvCxnSpPr>
              <a:cxnSpLocks noChangeShapeType="1"/>
              <a:stCxn id="99354" idx="0"/>
              <a:endCxn id="99336" idx="5"/>
            </p:cNvCxnSpPr>
            <p:nvPr/>
          </p:nvCxnSpPr>
          <p:spPr bwMode="auto">
            <a:xfrm flipH="1" flipV="1">
              <a:off x="7374100" y="5061740"/>
              <a:ext cx="884908" cy="3573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7" name="AutoShape 32"/>
            <p:cNvCxnSpPr>
              <a:cxnSpLocks noChangeShapeType="1"/>
              <a:stCxn id="99355" idx="0"/>
              <a:endCxn id="99334" idx="6"/>
            </p:cNvCxnSpPr>
            <p:nvPr/>
          </p:nvCxnSpPr>
          <p:spPr bwMode="auto">
            <a:xfrm flipH="1" flipV="1">
              <a:off x="7571189" y="4709330"/>
              <a:ext cx="856041" cy="4360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8" name="AutoShape 33"/>
            <p:cNvCxnSpPr>
              <a:cxnSpLocks noChangeShapeType="1"/>
              <a:stCxn id="99355" idx="2"/>
              <a:endCxn id="99354" idx="6"/>
            </p:cNvCxnSpPr>
            <p:nvPr/>
          </p:nvCxnSpPr>
          <p:spPr bwMode="auto">
            <a:xfrm flipH="1">
              <a:off x="8409313" y="5307630"/>
              <a:ext cx="16922" cy="5077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59" name="AutoShape 34"/>
            <p:cNvCxnSpPr>
              <a:cxnSpLocks noChangeShapeType="1"/>
              <a:stCxn id="99354" idx="7"/>
              <a:endCxn id="99334" idx="5"/>
            </p:cNvCxnSpPr>
            <p:nvPr/>
          </p:nvCxnSpPr>
          <p:spPr bwMode="auto">
            <a:xfrm flipH="1" flipV="1">
              <a:off x="7537345" y="4789966"/>
              <a:ext cx="784373" cy="5684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60" name="AutoShape 35"/>
            <p:cNvCxnSpPr>
              <a:cxnSpLocks noChangeShapeType="1"/>
              <a:stCxn id="99361" idx="0"/>
              <a:endCxn id="99354" idx="4"/>
            </p:cNvCxnSpPr>
            <p:nvPr/>
          </p:nvCxnSpPr>
          <p:spPr bwMode="auto">
            <a:xfrm flipH="1" flipV="1">
              <a:off x="8470032" y="5508722"/>
              <a:ext cx="215006" cy="647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61" name="Oval 36"/>
            <p:cNvSpPr>
              <a:spLocks noChangeArrowheads="1"/>
            </p:cNvSpPr>
            <p:nvPr/>
          </p:nvSpPr>
          <p:spPr bwMode="auto">
            <a:xfrm rot="-4377517">
              <a:off x="8680048" y="5492807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62" name="AutoShape 37"/>
            <p:cNvCxnSpPr>
              <a:cxnSpLocks noChangeShapeType="1"/>
              <a:stCxn id="99361" idx="7"/>
              <a:endCxn id="99355" idx="4"/>
            </p:cNvCxnSpPr>
            <p:nvPr/>
          </p:nvCxnSpPr>
          <p:spPr bwMode="auto">
            <a:xfrm flipH="1" flipV="1">
              <a:off x="8588484" y="5306635"/>
              <a:ext cx="152296" cy="1991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63" name="Oval 20"/>
            <p:cNvSpPr>
              <a:spLocks noChangeArrowheads="1"/>
            </p:cNvSpPr>
            <p:nvPr/>
          </p:nvSpPr>
          <p:spPr bwMode="auto">
            <a:xfrm rot="-357958">
              <a:off x="5889964" y="5061740"/>
              <a:ext cx="228941" cy="229962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64" name="Oval 21"/>
            <p:cNvSpPr>
              <a:spLocks noChangeArrowheads="1"/>
            </p:cNvSpPr>
            <p:nvPr/>
          </p:nvSpPr>
          <p:spPr bwMode="auto">
            <a:xfrm rot="-1875434">
              <a:off x="6099992" y="5301657"/>
              <a:ext cx="229937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65" name="AutoShape 41"/>
            <p:cNvCxnSpPr>
              <a:cxnSpLocks noChangeShapeType="1"/>
              <a:stCxn id="99340" idx="0"/>
              <a:endCxn id="99341" idx="5"/>
            </p:cNvCxnSpPr>
            <p:nvPr/>
          </p:nvCxnSpPr>
          <p:spPr bwMode="auto">
            <a:xfrm flipH="1" flipV="1">
              <a:off x="7394008" y="3346480"/>
              <a:ext cx="62710" cy="3305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群組 110"/>
          <p:cNvGrpSpPr>
            <a:grpSpLocks/>
          </p:cNvGrpSpPr>
          <p:nvPr/>
        </p:nvGrpSpPr>
        <p:grpSpPr bwMode="auto">
          <a:xfrm>
            <a:off x="5484117" y="3025850"/>
            <a:ext cx="3286125" cy="2570162"/>
            <a:chOff x="1828800" y="1295400"/>
            <a:chExt cx="5241925" cy="4098925"/>
          </a:xfrm>
        </p:grpSpPr>
        <p:sp>
          <p:nvSpPr>
            <p:cNvPr id="99367" name="Oval 2"/>
            <p:cNvSpPr>
              <a:spLocks noChangeArrowheads="1"/>
            </p:cNvSpPr>
            <p:nvPr/>
          </p:nvSpPr>
          <p:spPr bwMode="auto">
            <a:xfrm>
              <a:off x="4038600" y="3597275"/>
              <a:ext cx="365125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68" name="Oval 3"/>
            <p:cNvSpPr>
              <a:spLocks noChangeArrowheads="1"/>
            </p:cNvSpPr>
            <p:nvPr/>
          </p:nvSpPr>
          <p:spPr bwMode="auto">
            <a:xfrm>
              <a:off x="4572000" y="3597275"/>
              <a:ext cx="365125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69" name="AutoShape 4"/>
            <p:cNvCxnSpPr>
              <a:cxnSpLocks noChangeShapeType="1"/>
              <a:stCxn id="99367" idx="6"/>
              <a:endCxn id="99368" idx="2"/>
            </p:cNvCxnSpPr>
            <p:nvPr/>
          </p:nvCxnSpPr>
          <p:spPr bwMode="auto">
            <a:xfrm>
              <a:off x="4403725" y="3779838"/>
              <a:ext cx="1682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70" name="Oval 5"/>
            <p:cNvSpPr>
              <a:spLocks noChangeArrowheads="1"/>
            </p:cNvSpPr>
            <p:nvPr/>
          </p:nvSpPr>
          <p:spPr bwMode="auto">
            <a:xfrm>
              <a:off x="4310063" y="4029075"/>
              <a:ext cx="366712" cy="36671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71" name="AutoShape 6"/>
            <p:cNvCxnSpPr>
              <a:cxnSpLocks noChangeShapeType="1"/>
              <a:stCxn id="99370" idx="7"/>
              <a:endCxn id="99368" idx="4"/>
            </p:cNvCxnSpPr>
            <p:nvPr/>
          </p:nvCxnSpPr>
          <p:spPr bwMode="auto">
            <a:xfrm flipV="1">
              <a:off x="4622800" y="3962400"/>
              <a:ext cx="131763" cy="1206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2" name="AutoShape 7"/>
            <p:cNvCxnSpPr>
              <a:cxnSpLocks noChangeShapeType="1"/>
              <a:stCxn id="99370" idx="1"/>
              <a:endCxn id="99367" idx="4"/>
            </p:cNvCxnSpPr>
            <p:nvPr/>
          </p:nvCxnSpPr>
          <p:spPr bwMode="auto">
            <a:xfrm flipH="1" flipV="1">
              <a:off x="4221163" y="3962400"/>
              <a:ext cx="142875" cy="1206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73" name="Oval 8"/>
            <p:cNvSpPr>
              <a:spLocks noChangeArrowheads="1"/>
            </p:cNvSpPr>
            <p:nvPr/>
          </p:nvSpPr>
          <p:spPr bwMode="auto">
            <a:xfrm>
              <a:off x="4038600" y="2133600"/>
              <a:ext cx="365125" cy="36671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74" name="Oval 9"/>
            <p:cNvSpPr>
              <a:spLocks noChangeArrowheads="1"/>
            </p:cNvSpPr>
            <p:nvPr/>
          </p:nvSpPr>
          <p:spPr bwMode="auto">
            <a:xfrm>
              <a:off x="4572000" y="2133600"/>
              <a:ext cx="365125" cy="36671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75" name="Oval 11"/>
            <p:cNvSpPr>
              <a:spLocks noChangeArrowheads="1"/>
            </p:cNvSpPr>
            <p:nvPr/>
          </p:nvSpPr>
          <p:spPr bwMode="auto">
            <a:xfrm>
              <a:off x="4343400" y="1295400"/>
              <a:ext cx="365125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76" name="AutoShape 12"/>
            <p:cNvCxnSpPr>
              <a:cxnSpLocks noChangeShapeType="1"/>
              <a:stCxn id="99373" idx="4"/>
              <a:endCxn id="99367" idx="0"/>
            </p:cNvCxnSpPr>
            <p:nvPr/>
          </p:nvCxnSpPr>
          <p:spPr bwMode="auto">
            <a:xfrm>
              <a:off x="4221163" y="2500313"/>
              <a:ext cx="0" cy="10969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7" name="AutoShape 13"/>
            <p:cNvCxnSpPr>
              <a:cxnSpLocks noChangeShapeType="1"/>
              <a:stCxn id="99374" idx="4"/>
              <a:endCxn id="99368" idx="0"/>
            </p:cNvCxnSpPr>
            <p:nvPr/>
          </p:nvCxnSpPr>
          <p:spPr bwMode="auto">
            <a:xfrm>
              <a:off x="4754563" y="2500313"/>
              <a:ext cx="0" cy="10969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8" name="AutoShape 14"/>
            <p:cNvCxnSpPr>
              <a:cxnSpLocks noChangeShapeType="1"/>
              <a:stCxn id="99373" idx="6"/>
              <a:endCxn id="99374" idx="2"/>
            </p:cNvCxnSpPr>
            <p:nvPr/>
          </p:nvCxnSpPr>
          <p:spPr bwMode="auto">
            <a:xfrm>
              <a:off x="4403725" y="2317750"/>
              <a:ext cx="168275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79" name="AutoShape 17"/>
            <p:cNvCxnSpPr>
              <a:cxnSpLocks noChangeShapeType="1"/>
              <a:stCxn id="99373" idx="0"/>
              <a:endCxn id="99375" idx="3"/>
            </p:cNvCxnSpPr>
            <p:nvPr/>
          </p:nvCxnSpPr>
          <p:spPr bwMode="auto">
            <a:xfrm flipV="1">
              <a:off x="4221163" y="1606550"/>
              <a:ext cx="176212" cy="5270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0" name="AutoShape 19"/>
            <p:cNvCxnSpPr>
              <a:cxnSpLocks noChangeShapeType="1"/>
              <a:stCxn id="99367" idx="7"/>
              <a:endCxn id="99374" idx="3"/>
            </p:cNvCxnSpPr>
            <p:nvPr/>
          </p:nvCxnSpPr>
          <p:spPr bwMode="auto">
            <a:xfrm flipV="1">
              <a:off x="4349750" y="2446338"/>
              <a:ext cx="276225" cy="12049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1" name="AutoShape 22"/>
            <p:cNvCxnSpPr>
              <a:cxnSpLocks noChangeShapeType="1"/>
              <a:stCxn id="99367" idx="2"/>
              <a:endCxn id="99397" idx="7"/>
            </p:cNvCxnSpPr>
            <p:nvPr/>
          </p:nvCxnSpPr>
          <p:spPr bwMode="auto">
            <a:xfrm flipH="1">
              <a:off x="2552700" y="3779838"/>
              <a:ext cx="1485900" cy="6016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2" name="AutoShape 23"/>
            <p:cNvCxnSpPr>
              <a:cxnSpLocks noChangeShapeType="1"/>
              <a:stCxn id="99398" idx="6"/>
              <a:endCxn id="99370" idx="3"/>
            </p:cNvCxnSpPr>
            <p:nvPr/>
          </p:nvCxnSpPr>
          <p:spPr bwMode="auto">
            <a:xfrm flipV="1">
              <a:off x="2930525" y="4341813"/>
              <a:ext cx="1433513" cy="4699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3" name="AutoShape 24"/>
            <p:cNvCxnSpPr>
              <a:cxnSpLocks noChangeShapeType="1"/>
              <a:stCxn id="99397" idx="5"/>
              <a:endCxn id="99398" idx="0"/>
            </p:cNvCxnSpPr>
            <p:nvPr/>
          </p:nvCxnSpPr>
          <p:spPr bwMode="auto">
            <a:xfrm>
              <a:off x="2579688" y="4640263"/>
              <a:ext cx="98425" cy="10953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4" name="AutoShape 25"/>
            <p:cNvCxnSpPr>
              <a:cxnSpLocks noChangeShapeType="1"/>
              <a:stCxn id="99397" idx="6"/>
              <a:endCxn id="99370" idx="2"/>
            </p:cNvCxnSpPr>
            <p:nvPr/>
          </p:nvCxnSpPr>
          <p:spPr bwMode="auto">
            <a:xfrm flipV="1">
              <a:off x="2619375" y="4213225"/>
              <a:ext cx="1690688" cy="2921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85" name="Oval 26"/>
            <p:cNvSpPr>
              <a:spLocks noChangeArrowheads="1"/>
            </p:cNvSpPr>
            <p:nvPr/>
          </p:nvSpPr>
          <p:spPr bwMode="auto">
            <a:xfrm rot="-6425070">
              <a:off x="1828800" y="4953000"/>
              <a:ext cx="365125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86" name="AutoShape 27"/>
            <p:cNvCxnSpPr>
              <a:cxnSpLocks noChangeShapeType="1"/>
              <a:stCxn id="99397" idx="3"/>
              <a:endCxn id="99385" idx="5"/>
            </p:cNvCxnSpPr>
            <p:nvPr/>
          </p:nvCxnSpPr>
          <p:spPr bwMode="auto">
            <a:xfrm flipH="1">
              <a:off x="2095500" y="4667250"/>
              <a:ext cx="227013" cy="3063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87" name="AutoShape 28"/>
            <p:cNvCxnSpPr>
              <a:cxnSpLocks noChangeShapeType="1"/>
              <a:stCxn id="99385" idx="4"/>
              <a:endCxn id="99398" idx="2"/>
            </p:cNvCxnSpPr>
            <p:nvPr/>
          </p:nvCxnSpPr>
          <p:spPr bwMode="auto">
            <a:xfrm flipV="1">
              <a:off x="2184400" y="5002213"/>
              <a:ext cx="431800" cy="793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88" name="Oval 29"/>
            <p:cNvSpPr>
              <a:spLocks noChangeArrowheads="1"/>
            </p:cNvSpPr>
            <p:nvPr/>
          </p:nvSpPr>
          <p:spPr bwMode="auto">
            <a:xfrm rot="-4020630">
              <a:off x="6020594" y="4799806"/>
              <a:ext cx="365125" cy="36671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89" name="Oval 30"/>
            <p:cNvSpPr>
              <a:spLocks noChangeArrowheads="1"/>
            </p:cNvSpPr>
            <p:nvPr/>
          </p:nvSpPr>
          <p:spPr bwMode="auto">
            <a:xfrm rot="-2700590">
              <a:off x="6247606" y="4420394"/>
              <a:ext cx="366713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90" name="AutoShape 31"/>
            <p:cNvCxnSpPr>
              <a:cxnSpLocks noChangeShapeType="1"/>
              <a:stCxn id="99388" idx="0"/>
              <a:endCxn id="99370" idx="5"/>
            </p:cNvCxnSpPr>
            <p:nvPr/>
          </p:nvCxnSpPr>
          <p:spPr bwMode="auto">
            <a:xfrm flipH="1" flipV="1">
              <a:off x="4622800" y="4341813"/>
              <a:ext cx="1411288" cy="56991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91" name="AutoShape 32"/>
            <p:cNvCxnSpPr>
              <a:cxnSpLocks noChangeShapeType="1"/>
              <a:stCxn id="99389" idx="0"/>
              <a:endCxn id="99368" idx="6"/>
            </p:cNvCxnSpPr>
            <p:nvPr/>
          </p:nvCxnSpPr>
          <p:spPr bwMode="auto">
            <a:xfrm flipH="1" flipV="1">
              <a:off x="4937125" y="3779838"/>
              <a:ext cx="1365250" cy="69532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92" name="AutoShape 33"/>
            <p:cNvCxnSpPr>
              <a:cxnSpLocks noChangeShapeType="1"/>
              <a:stCxn id="99389" idx="2"/>
              <a:endCxn id="99388" idx="6"/>
            </p:cNvCxnSpPr>
            <p:nvPr/>
          </p:nvCxnSpPr>
          <p:spPr bwMode="auto">
            <a:xfrm flipH="1">
              <a:off x="6273800" y="4733925"/>
              <a:ext cx="26988" cy="809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93" name="AutoShape 34"/>
            <p:cNvCxnSpPr>
              <a:cxnSpLocks noChangeShapeType="1"/>
              <a:stCxn id="99388" idx="7"/>
              <a:endCxn id="99368" idx="5"/>
            </p:cNvCxnSpPr>
            <p:nvPr/>
          </p:nvCxnSpPr>
          <p:spPr bwMode="auto">
            <a:xfrm flipH="1" flipV="1">
              <a:off x="4883150" y="3908425"/>
              <a:ext cx="1250950" cy="90646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394" name="AutoShape 35"/>
            <p:cNvCxnSpPr>
              <a:cxnSpLocks noChangeShapeType="1"/>
              <a:stCxn id="99395" idx="0"/>
              <a:endCxn id="99388" idx="4"/>
            </p:cNvCxnSpPr>
            <p:nvPr/>
          </p:nvCxnSpPr>
          <p:spPr bwMode="auto">
            <a:xfrm flipH="1" flipV="1">
              <a:off x="6370638" y="5054600"/>
              <a:ext cx="342900" cy="1031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95" name="Oval 36"/>
            <p:cNvSpPr>
              <a:spLocks noChangeArrowheads="1"/>
            </p:cNvSpPr>
            <p:nvPr/>
          </p:nvSpPr>
          <p:spPr bwMode="auto">
            <a:xfrm rot="-4377517">
              <a:off x="6705600" y="5029200"/>
              <a:ext cx="365125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96" name="AutoShape 37"/>
            <p:cNvCxnSpPr>
              <a:cxnSpLocks noChangeShapeType="1"/>
              <a:stCxn id="99395" idx="7"/>
              <a:endCxn id="99389" idx="4"/>
            </p:cNvCxnSpPr>
            <p:nvPr/>
          </p:nvCxnSpPr>
          <p:spPr bwMode="auto">
            <a:xfrm flipH="1" flipV="1">
              <a:off x="6559550" y="4732338"/>
              <a:ext cx="242888" cy="31750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397" name="Oval 20"/>
            <p:cNvSpPr>
              <a:spLocks noChangeArrowheads="1"/>
            </p:cNvSpPr>
            <p:nvPr/>
          </p:nvSpPr>
          <p:spPr bwMode="auto">
            <a:xfrm rot="-357958">
              <a:off x="2255838" y="4341813"/>
              <a:ext cx="365125" cy="366712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398" name="Oval 21"/>
            <p:cNvSpPr>
              <a:spLocks noChangeArrowheads="1"/>
            </p:cNvSpPr>
            <p:nvPr/>
          </p:nvSpPr>
          <p:spPr bwMode="auto">
            <a:xfrm rot="-1875434">
              <a:off x="2590800" y="4724400"/>
              <a:ext cx="366713" cy="365125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399" name="AutoShape 41"/>
            <p:cNvCxnSpPr>
              <a:cxnSpLocks noChangeShapeType="1"/>
              <a:stCxn id="99374" idx="0"/>
              <a:endCxn id="99375" idx="5"/>
            </p:cNvCxnSpPr>
            <p:nvPr/>
          </p:nvCxnSpPr>
          <p:spPr bwMode="auto">
            <a:xfrm flipH="1" flipV="1">
              <a:off x="4654550" y="1606550"/>
              <a:ext cx="100013" cy="52705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群組 178"/>
          <p:cNvGrpSpPr>
            <a:grpSpLocks/>
          </p:cNvGrpSpPr>
          <p:nvPr/>
        </p:nvGrpSpPr>
        <p:grpSpPr bwMode="auto">
          <a:xfrm>
            <a:off x="5484117" y="3025850"/>
            <a:ext cx="3286125" cy="2571750"/>
            <a:chOff x="488887" y="3169468"/>
            <a:chExt cx="3286800" cy="2570400"/>
          </a:xfrm>
        </p:grpSpPr>
        <p:sp>
          <p:nvSpPr>
            <p:cNvPr id="99401" name="Oval 2"/>
            <p:cNvSpPr>
              <a:spLocks noChangeArrowheads="1"/>
            </p:cNvSpPr>
            <p:nvPr/>
          </p:nvSpPr>
          <p:spPr bwMode="auto">
            <a:xfrm>
              <a:off x="1874479" y="4612954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02" name="Oval 3"/>
            <p:cNvSpPr>
              <a:spLocks noChangeArrowheads="1"/>
            </p:cNvSpPr>
            <p:nvPr/>
          </p:nvSpPr>
          <p:spPr bwMode="auto">
            <a:xfrm>
              <a:off x="2208933" y="4612954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03" name="AutoShape 4"/>
            <p:cNvCxnSpPr>
              <a:cxnSpLocks noChangeShapeType="1"/>
              <a:stCxn id="99401" idx="6"/>
              <a:endCxn id="99402" idx="2"/>
            </p:cNvCxnSpPr>
            <p:nvPr/>
          </p:nvCxnSpPr>
          <p:spPr bwMode="auto">
            <a:xfrm>
              <a:off x="2103420" y="4727437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04" name="Oval 5"/>
            <p:cNvSpPr>
              <a:spLocks noChangeArrowheads="1"/>
            </p:cNvSpPr>
            <p:nvPr/>
          </p:nvSpPr>
          <p:spPr bwMode="auto">
            <a:xfrm>
              <a:off x="2044692" y="4883732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05" name="AutoShape 6"/>
            <p:cNvCxnSpPr>
              <a:cxnSpLocks noChangeShapeType="1"/>
              <a:stCxn id="99404" idx="7"/>
              <a:endCxn id="99402" idx="4"/>
            </p:cNvCxnSpPr>
            <p:nvPr/>
          </p:nvCxnSpPr>
          <p:spPr bwMode="auto">
            <a:xfrm flipV="1">
              <a:off x="2240785" y="4841920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06" name="AutoShape 7"/>
            <p:cNvCxnSpPr>
              <a:cxnSpLocks noChangeShapeType="1"/>
              <a:stCxn id="99404" idx="1"/>
              <a:endCxn id="99401" idx="4"/>
            </p:cNvCxnSpPr>
            <p:nvPr/>
          </p:nvCxnSpPr>
          <p:spPr bwMode="auto">
            <a:xfrm flipH="1" flipV="1">
              <a:off x="1988950" y="4841920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07" name="Oval 11"/>
            <p:cNvSpPr>
              <a:spLocks noChangeArrowheads="1"/>
            </p:cNvSpPr>
            <p:nvPr/>
          </p:nvSpPr>
          <p:spPr bwMode="auto">
            <a:xfrm>
              <a:off x="2065595" y="3169468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08" name="AutoShape 13"/>
            <p:cNvCxnSpPr>
              <a:cxnSpLocks noChangeShapeType="1"/>
              <a:stCxn id="99429" idx="5"/>
              <a:endCxn id="99402" idx="0"/>
            </p:cNvCxnSpPr>
            <p:nvPr/>
          </p:nvCxnSpPr>
          <p:spPr bwMode="auto">
            <a:xfrm rot="16200000" flipH="1">
              <a:off x="1929222" y="4218772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09" name="AutoShape 19"/>
            <p:cNvCxnSpPr>
              <a:cxnSpLocks noChangeShapeType="1"/>
              <a:stCxn id="99401" idx="0"/>
              <a:endCxn id="99429" idx="3"/>
            </p:cNvCxnSpPr>
            <p:nvPr/>
          </p:nvCxnSpPr>
          <p:spPr bwMode="auto">
            <a:xfrm rot="5400000" flipH="1" flipV="1">
              <a:off x="1681053" y="4196393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10" name="AutoShape 22"/>
            <p:cNvCxnSpPr>
              <a:cxnSpLocks noChangeShapeType="1"/>
              <a:stCxn id="99401" idx="2"/>
              <a:endCxn id="99426" idx="7"/>
            </p:cNvCxnSpPr>
            <p:nvPr/>
          </p:nvCxnSpPr>
          <p:spPr bwMode="auto">
            <a:xfrm flipH="1">
              <a:off x="942788" y="4727437"/>
              <a:ext cx="931691" cy="377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11" name="AutoShape 23"/>
            <p:cNvCxnSpPr>
              <a:cxnSpLocks noChangeShapeType="1"/>
              <a:stCxn id="99427" idx="6"/>
              <a:endCxn id="99404" idx="3"/>
            </p:cNvCxnSpPr>
            <p:nvPr/>
          </p:nvCxnSpPr>
          <p:spPr bwMode="auto">
            <a:xfrm flipV="1">
              <a:off x="1179692" y="5079847"/>
              <a:ext cx="898844" cy="29467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12" name="AutoShape 24"/>
            <p:cNvCxnSpPr>
              <a:cxnSpLocks noChangeShapeType="1"/>
              <a:stCxn id="99426" idx="5"/>
              <a:endCxn id="99427" idx="0"/>
            </p:cNvCxnSpPr>
            <p:nvPr/>
          </p:nvCxnSpPr>
          <p:spPr bwMode="auto">
            <a:xfrm>
              <a:off x="959710" y="5267002"/>
              <a:ext cx="61715" cy="6869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13" name="AutoShape 25"/>
            <p:cNvCxnSpPr>
              <a:cxnSpLocks noChangeShapeType="1"/>
              <a:stCxn id="99426" idx="6"/>
              <a:endCxn id="99404" idx="2"/>
            </p:cNvCxnSpPr>
            <p:nvPr/>
          </p:nvCxnSpPr>
          <p:spPr bwMode="auto">
            <a:xfrm flipV="1">
              <a:off x="984595" y="4999211"/>
              <a:ext cx="1060098" cy="1831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14" name="Oval 26"/>
            <p:cNvSpPr>
              <a:spLocks noChangeArrowheads="1"/>
            </p:cNvSpPr>
            <p:nvPr/>
          </p:nvSpPr>
          <p:spPr bwMode="auto">
            <a:xfrm rot="-6425070">
              <a:off x="488874" y="5463130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15" name="AutoShape 27"/>
            <p:cNvCxnSpPr>
              <a:cxnSpLocks noChangeShapeType="1"/>
              <a:stCxn id="99426" idx="3"/>
              <a:endCxn id="99414" idx="5"/>
            </p:cNvCxnSpPr>
            <p:nvPr/>
          </p:nvCxnSpPr>
          <p:spPr bwMode="auto">
            <a:xfrm flipH="1">
              <a:off x="656114" y="5283926"/>
              <a:ext cx="142342" cy="1921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16" name="AutoShape 28"/>
            <p:cNvCxnSpPr>
              <a:cxnSpLocks noChangeShapeType="1"/>
              <a:stCxn id="99414" idx="4"/>
              <a:endCxn id="99427" idx="2"/>
            </p:cNvCxnSpPr>
            <p:nvPr/>
          </p:nvCxnSpPr>
          <p:spPr bwMode="auto">
            <a:xfrm flipV="1">
              <a:off x="711856" y="5493978"/>
              <a:ext cx="270748" cy="497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17" name="Oval 29"/>
            <p:cNvSpPr>
              <a:spLocks noChangeArrowheads="1"/>
            </p:cNvSpPr>
            <p:nvPr/>
          </p:nvSpPr>
          <p:spPr bwMode="auto">
            <a:xfrm rot="-4020630">
              <a:off x="3117219" y="5367063"/>
              <a:ext cx="228967" cy="22993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18" name="Oval 30"/>
            <p:cNvSpPr>
              <a:spLocks noChangeArrowheads="1"/>
            </p:cNvSpPr>
            <p:nvPr/>
          </p:nvSpPr>
          <p:spPr bwMode="auto">
            <a:xfrm rot="-2700590">
              <a:off x="3259561" y="5129137"/>
              <a:ext cx="229963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19" name="AutoShape 31"/>
            <p:cNvCxnSpPr>
              <a:cxnSpLocks noChangeShapeType="1"/>
              <a:stCxn id="99417" idx="0"/>
              <a:endCxn id="99404" idx="5"/>
            </p:cNvCxnSpPr>
            <p:nvPr/>
          </p:nvCxnSpPr>
          <p:spPr bwMode="auto">
            <a:xfrm flipH="1" flipV="1">
              <a:off x="2240785" y="5079847"/>
              <a:ext cx="884908" cy="3573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20" name="AutoShape 32"/>
            <p:cNvCxnSpPr>
              <a:cxnSpLocks noChangeShapeType="1"/>
              <a:stCxn id="99418" idx="0"/>
              <a:endCxn id="99402" idx="6"/>
            </p:cNvCxnSpPr>
            <p:nvPr/>
          </p:nvCxnSpPr>
          <p:spPr bwMode="auto">
            <a:xfrm flipH="1" flipV="1">
              <a:off x="2437874" y="4727437"/>
              <a:ext cx="856041" cy="4360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21" name="AutoShape 33"/>
            <p:cNvCxnSpPr>
              <a:cxnSpLocks noChangeShapeType="1"/>
              <a:stCxn id="99418" idx="2"/>
              <a:endCxn id="99417" idx="6"/>
            </p:cNvCxnSpPr>
            <p:nvPr/>
          </p:nvCxnSpPr>
          <p:spPr bwMode="auto">
            <a:xfrm flipH="1">
              <a:off x="3275998" y="5325737"/>
              <a:ext cx="16922" cy="5077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22" name="AutoShape 34"/>
            <p:cNvCxnSpPr>
              <a:cxnSpLocks noChangeShapeType="1"/>
              <a:stCxn id="99417" idx="7"/>
              <a:endCxn id="99402" idx="5"/>
            </p:cNvCxnSpPr>
            <p:nvPr/>
          </p:nvCxnSpPr>
          <p:spPr bwMode="auto">
            <a:xfrm flipH="1" flipV="1">
              <a:off x="2404030" y="4808073"/>
              <a:ext cx="784373" cy="5684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23" name="AutoShape 35"/>
            <p:cNvCxnSpPr>
              <a:cxnSpLocks noChangeShapeType="1"/>
              <a:stCxn id="99424" idx="0"/>
              <a:endCxn id="99417" idx="4"/>
            </p:cNvCxnSpPr>
            <p:nvPr/>
          </p:nvCxnSpPr>
          <p:spPr bwMode="auto">
            <a:xfrm flipH="1" flipV="1">
              <a:off x="3336717" y="5526829"/>
              <a:ext cx="215006" cy="647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24" name="Oval 36"/>
            <p:cNvSpPr>
              <a:spLocks noChangeArrowheads="1"/>
            </p:cNvSpPr>
            <p:nvPr/>
          </p:nvSpPr>
          <p:spPr bwMode="auto">
            <a:xfrm rot="-4377517">
              <a:off x="3546733" y="5510914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25" name="AutoShape 37"/>
            <p:cNvCxnSpPr>
              <a:cxnSpLocks noChangeShapeType="1"/>
              <a:stCxn id="99424" idx="7"/>
              <a:endCxn id="99418" idx="4"/>
            </p:cNvCxnSpPr>
            <p:nvPr/>
          </p:nvCxnSpPr>
          <p:spPr bwMode="auto">
            <a:xfrm flipH="1" flipV="1">
              <a:off x="3455169" y="5324742"/>
              <a:ext cx="152296" cy="1991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26" name="Oval 20"/>
            <p:cNvSpPr>
              <a:spLocks noChangeArrowheads="1"/>
            </p:cNvSpPr>
            <p:nvPr/>
          </p:nvSpPr>
          <p:spPr bwMode="auto">
            <a:xfrm rot="-357958">
              <a:off x="756649" y="5079847"/>
              <a:ext cx="228941" cy="229962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27" name="Oval 21"/>
            <p:cNvSpPr>
              <a:spLocks noChangeArrowheads="1"/>
            </p:cNvSpPr>
            <p:nvPr/>
          </p:nvSpPr>
          <p:spPr bwMode="auto">
            <a:xfrm rot="-1875434">
              <a:off x="966677" y="5319764"/>
              <a:ext cx="229937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28" name="AutoShape 41"/>
            <p:cNvCxnSpPr>
              <a:cxnSpLocks noChangeShapeType="1"/>
              <a:stCxn id="99429" idx="0"/>
              <a:endCxn id="99407" idx="4"/>
            </p:cNvCxnSpPr>
            <p:nvPr/>
          </p:nvCxnSpPr>
          <p:spPr bwMode="auto">
            <a:xfrm rot="5400000" flipH="1" flipV="1">
              <a:off x="2031999" y="3544994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29" name="Oval 11"/>
            <p:cNvSpPr>
              <a:spLocks noChangeArrowheads="1"/>
            </p:cNvSpPr>
            <p:nvPr/>
          </p:nvSpPr>
          <p:spPr bwMode="auto">
            <a:xfrm>
              <a:off x="2064086" y="3693060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5" name="群組 208"/>
          <p:cNvGrpSpPr>
            <a:grpSpLocks/>
          </p:cNvGrpSpPr>
          <p:nvPr/>
        </p:nvGrpSpPr>
        <p:grpSpPr bwMode="auto">
          <a:xfrm>
            <a:off x="5482530" y="3024262"/>
            <a:ext cx="3286125" cy="2571750"/>
            <a:chOff x="4054443" y="3249441"/>
            <a:chExt cx="3286800" cy="2570400"/>
          </a:xfrm>
        </p:grpSpPr>
        <p:sp>
          <p:nvSpPr>
            <p:cNvPr id="99431" name="Oval 2"/>
            <p:cNvSpPr>
              <a:spLocks noChangeArrowheads="1"/>
            </p:cNvSpPr>
            <p:nvPr/>
          </p:nvSpPr>
          <p:spPr bwMode="auto">
            <a:xfrm>
              <a:off x="5440035" y="4692927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32" name="Oval 3"/>
            <p:cNvSpPr>
              <a:spLocks noChangeArrowheads="1"/>
            </p:cNvSpPr>
            <p:nvPr/>
          </p:nvSpPr>
          <p:spPr bwMode="auto">
            <a:xfrm>
              <a:off x="5774489" y="4692927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33" name="AutoShape 4"/>
            <p:cNvCxnSpPr>
              <a:cxnSpLocks noChangeShapeType="1"/>
              <a:stCxn id="99431" idx="6"/>
              <a:endCxn id="99432" idx="2"/>
            </p:cNvCxnSpPr>
            <p:nvPr/>
          </p:nvCxnSpPr>
          <p:spPr bwMode="auto">
            <a:xfrm>
              <a:off x="5668976" y="4807410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34" name="Oval 5"/>
            <p:cNvSpPr>
              <a:spLocks noChangeArrowheads="1"/>
            </p:cNvSpPr>
            <p:nvPr/>
          </p:nvSpPr>
          <p:spPr bwMode="auto">
            <a:xfrm>
              <a:off x="5610248" y="4963705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35" name="AutoShape 6"/>
            <p:cNvCxnSpPr>
              <a:cxnSpLocks noChangeShapeType="1"/>
              <a:stCxn id="99434" idx="7"/>
              <a:endCxn id="99432" idx="4"/>
            </p:cNvCxnSpPr>
            <p:nvPr/>
          </p:nvCxnSpPr>
          <p:spPr bwMode="auto">
            <a:xfrm flipV="1">
              <a:off x="5806341" y="4921893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36" name="AutoShape 7"/>
            <p:cNvCxnSpPr>
              <a:cxnSpLocks noChangeShapeType="1"/>
              <a:stCxn id="99434" idx="1"/>
              <a:endCxn id="99431" idx="4"/>
            </p:cNvCxnSpPr>
            <p:nvPr/>
          </p:nvCxnSpPr>
          <p:spPr bwMode="auto">
            <a:xfrm flipH="1" flipV="1">
              <a:off x="5554506" y="4921893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37" name="Oval 11"/>
            <p:cNvSpPr>
              <a:spLocks noChangeArrowheads="1"/>
            </p:cNvSpPr>
            <p:nvPr/>
          </p:nvSpPr>
          <p:spPr bwMode="auto">
            <a:xfrm>
              <a:off x="5631151" y="3249441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38" name="AutoShape 13"/>
            <p:cNvCxnSpPr>
              <a:cxnSpLocks noChangeShapeType="1"/>
              <a:stCxn id="99459" idx="5"/>
              <a:endCxn id="99432" idx="0"/>
            </p:cNvCxnSpPr>
            <p:nvPr/>
          </p:nvCxnSpPr>
          <p:spPr bwMode="auto">
            <a:xfrm rot="16200000" flipH="1">
              <a:off x="5494778" y="4298745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39" name="AutoShape 19"/>
            <p:cNvCxnSpPr>
              <a:cxnSpLocks noChangeShapeType="1"/>
              <a:stCxn id="99431" idx="0"/>
              <a:endCxn id="99459" idx="3"/>
            </p:cNvCxnSpPr>
            <p:nvPr/>
          </p:nvCxnSpPr>
          <p:spPr bwMode="auto">
            <a:xfrm rot="5400000" flipH="1" flipV="1">
              <a:off x="5246609" y="4276366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40" name="AutoShape 22"/>
            <p:cNvCxnSpPr>
              <a:cxnSpLocks noChangeShapeType="1"/>
              <a:stCxn id="99431" idx="2"/>
              <a:endCxn id="99456" idx="7"/>
            </p:cNvCxnSpPr>
            <p:nvPr/>
          </p:nvCxnSpPr>
          <p:spPr bwMode="auto">
            <a:xfrm flipH="1">
              <a:off x="4508344" y="4807410"/>
              <a:ext cx="931691" cy="37729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41" name="AutoShape 23"/>
            <p:cNvCxnSpPr>
              <a:cxnSpLocks noChangeShapeType="1"/>
              <a:stCxn id="99457" idx="6"/>
              <a:endCxn id="99434" idx="3"/>
            </p:cNvCxnSpPr>
            <p:nvPr/>
          </p:nvCxnSpPr>
          <p:spPr bwMode="auto">
            <a:xfrm flipV="1">
              <a:off x="4745248" y="5159820"/>
              <a:ext cx="898844" cy="29467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42" name="AutoShape 24"/>
            <p:cNvCxnSpPr>
              <a:cxnSpLocks noChangeShapeType="1"/>
              <a:stCxn id="99456" idx="5"/>
              <a:endCxn id="99457" idx="0"/>
            </p:cNvCxnSpPr>
            <p:nvPr/>
          </p:nvCxnSpPr>
          <p:spPr bwMode="auto">
            <a:xfrm>
              <a:off x="4525266" y="5346975"/>
              <a:ext cx="61715" cy="6869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43" name="AutoShape 25"/>
            <p:cNvCxnSpPr>
              <a:cxnSpLocks noChangeShapeType="1"/>
              <a:stCxn id="99456" idx="6"/>
              <a:endCxn id="99434" idx="2"/>
            </p:cNvCxnSpPr>
            <p:nvPr/>
          </p:nvCxnSpPr>
          <p:spPr bwMode="auto">
            <a:xfrm flipV="1">
              <a:off x="4550151" y="5079184"/>
              <a:ext cx="1060098" cy="18317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44" name="Oval 26"/>
            <p:cNvSpPr>
              <a:spLocks noChangeArrowheads="1"/>
            </p:cNvSpPr>
            <p:nvPr/>
          </p:nvSpPr>
          <p:spPr bwMode="auto">
            <a:xfrm rot="-6425070">
              <a:off x="4054430" y="5543103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45" name="AutoShape 27"/>
            <p:cNvCxnSpPr>
              <a:cxnSpLocks noChangeShapeType="1"/>
              <a:stCxn id="99456" idx="3"/>
              <a:endCxn id="99444" idx="5"/>
            </p:cNvCxnSpPr>
            <p:nvPr/>
          </p:nvCxnSpPr>
          <p:spPr bwMode="auto">
            <a:xfrm flipH="1">
              <a:off x="4221670" y="5363899"/>
              <a:ext cx="142342" cy="19213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46" name="AutoShape 28"/>
            <p:cNvCxnSpPr>
              <a:cxnSpLocks noChangeShapeType="1"/>
              <a:stCxn id="99444" idx="4"/>
              <a:endCxn id="99457" idx="2"/>
            </p:cNvCxnSpPr>
            <p:nvPr/>
          </p:nvCxnSpPr>
          <p:spPr bwMode="auto">
            <a:xfrm flipV="1">
              <a:off x="4277412" y="5573951"/>
              <a:ext cx="270748" cy="4977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47" name="Oval 29"/>
            <p:cNvSpPr>
              <a:spLocks noChangeArrowheads="1"/>
            </p:cNvSpPr>
            <p:nvPr/>
          </p:nvSpPr>
          <p:spPr bwMode="auto">
            <a:xfrm rot="-4020630">
              <a:off x="6682775" y="5447036"/>
              <a:ext cx="228967" cy="22993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48" name="Oval 30"/>
            <p:cNvSpPr>
              <a:spLocks noChangeArrowheads="1"/>
            </p:cNvSpPr>
            <p:nvPr/>
          </p:nvSpPr>
          <p:spPr bwMode="auto">
            <a:xfrm rot="-2700590">
              <a:off x="6825117" y="5209110"/>
              <a:ext cx="229963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49" name="AutoShape 31"/>
            <p:cNvCxnSpPr>
              <a:cxnSpLocks noChangeShapeType="1"/>
              <a:stCxn id="99447" idx="0"/>
              <a:endCxn id="99434" idx="5"/>
            </p:cNvCxnSpPr>
            <p:nvPr/>
          </p:nvCxnSpPr>
          <p:spPr bwMode="auto">
            <a:xfrm flipH="1" flipV="1">
              <a:off x="5806341" y="5159820"/>
              <a:ext cx="884908" cy="3573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50" name="AutoShape 32"/>
            <p:cNvCxnSpPr>
              <a:cxnSpLocks noChangeShapeType="1"/>
              <a:stCxn id="99448" idx="0"/>
              <a:endCxn id="99432" idx="6"/>
            </p:cNvCxnSpPr>
            <p:nvPr/>
          </p:nvCxnSpPr>
          <p:spPr bwMode="auto">
            <a:xfrm flipH="1" flipV="1">
              <a:off x="6003430" y="4807410"/>
              <a:ext cx="856041" cy="4360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51" name="AutoShape 33"/>
            <p:cNvCxnSpPr>
              <a:cxnSpLocks noChangeShapeType="1"/>
              <a:stCxn id="99448" idx="2"/>
              <a:endCxn id="99447" idx="6"/>
            </p:cNvCxnSpPr>
            <p:nvPr/>
          </p:nvCxnSpPr>
          <p:spPr bwMode="auto">
            <a:xfrm flipH="1">
              <a:off x="6841554" y="5405710"/>
              <a:ext cx="16922" cy="5077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52" name="AutoShape 34"/>
            <p:cNvCxnSpPr>
              <a:cxnSpLocks noChangeShapeType="1"/>
              <a:stCxn id="99447" idx="7"/>
              <a:endCxn id="99432" idx="5"/>
            </p:cNvCxnSpPr>
            <p:nvPr/>
          </p:nvCxnSpPr>
          <p:spPr bwMode="auto">
            <a:xfrm flipH="1" flipV="1">
              <a:off x="5969586" y="4888046"/>
              <a:ext cx="784373" cy="5684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53" name="AutoShape 35"/>
            <p:cNvCxnSpPr>
              <a:cxnSpLocks noChangeShapeType="1"/>
              <a:stCxn id="99454" idx="0"/>
              <a:endCxn id="99447" idx="4"/>
            </p:cNvCxnSpPr>
            <p:nvPr/>
          </p:nvCxnSpPr>
          <p:spPr bwMode="auto">
            <a:xfrm flipH="1" flipV="1">
              <a:off x="6902273" y="5606802"/>
              <a:ext cx="215006" cy="647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54" name="Oval 36"/>
            <p:cNvSpPr>
              <a:spLocks noChangeArrowheads="1"/>
            </p:cNvSpPr>
            <p:nvPr/>
          </p:nvSpPr>
          <p:spPr bwMode="auto">
            <a:xfrm rot="-4377517">
              <a:off x="7112289" y="5590887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55" name="AutoShape 37"/>
            <p:cNvCxnSpPr>
              <a:cxnSpLocks noChangeShapeType="1"/>
              <a:stCxn id="99454" idx="7"/>
              <a:endCxn id="99448" idx="4"/>
            </p:cNvCxnSpPr>
            <p:nvPr/>
          </p:nvCxnSpPr>
          <p:spPr bwMode="auto">
            <a:xfrm flipH="1" flipV="1">
              <a:off x="7020725" y="5404715"/>
              <a:ext cx="152296" cy="1991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56" name="Oval 20"/>
            <p:cNvSpPr>
              <a:spLocks noChangeArrowheads="1"/>
            </p:cNvSpPr>
            <p:nvPr/>
          </p:nvSpPr>
          <p:spPr bwMode="auto">
            <a:xfrm rot="-357958">
              <a:off x="4322205" y="5159820"/>
              <a:ext cx="228941" cy="2299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57" name="Oval 21"/>
            <p:cNvSpPr>
              <a:spLocks noChangeArrowheads="1"/>
            </p:cNvSpPr>
            <p:nvPr/>
          </p:nvSpPr>
          <p:spPr bwMode="auto">
            <a:xfrm rot="-1875434">
              <a:off x="4532233" y="5399737"/>
              <a:ext cx="229937" cy="22896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58" name="AutoShape 41"/>
            <p:cNvCxnSpPr>
              <a:cxnSpLocks noChangeShapeType="1"/>
              <a:stCxn id="99459" idx="0"/>
              <a:endCxn id="99437" idx="4"/>
            </p:cNvCxnSpPr>
            <p:nvPr/>
          </p:nvCxnSpPr>
          <p:spPr bwMode="auto">
            <a:xfrm rot="5400000" flipH="1" flipV="1">
              <a:off x="5597555" y="3624967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59" name="Oval 11"/>
            <p:cNvSpPr>
              <a:spLocks noChangeArrowheads="1"/>
            </p:cNvSpPr>
            <p:nvPr/>
          </p:nvSpPr>
          <p:spPr bwMode="auto">
            <a:xfrm>
              <a:off x="5629642" y="3773033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6" name="群組 238"/>
          <p:cNvGrpSpPr>
            <a:grpSpLocks/>
          </p:cNvGrpSpPr>
          <p:nvPr/>
        </p:nvGrpSpPr>
        <p:grpSpPr bwMode="auto">
          <a:xfrm>
            <a:off x="5480942" y="3032200"/>
            <a:ext cx="3287713" cy="2570162"/>
            <a:chOff x="4759105" y="1971394"/>
            <a:chExt cx="3286800" cy="2570400"/>
          </a:xfrm>
        </p:grpSpPr>
        <p:sp>
          <p:nvSpPr>
            <p:cNvPr id="99461" name="Oval 2"/>
            <p:cNvSpPr>
              <a:spLocks noChangeArrowheads="1"/>
            </p:cNvSpPr>
            <p:nvPr/>
          </p:nvSpPr>
          <p:spPr bwMode="auto">
            <a:xfrm>
              <a:off x="6144697" y="3414880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62" name="Oval 3"/>
            <p:cNvSpPr>
              <a:spLocks noChangeArrowheads="1"/>
            </p:cNvSpPr>
            <p:nvPr/>
          </p:nvSpPr>
          <p:spPr bwMode="auto">
            <a:xfrm>
              <a:off x="6479151" y="3414880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63" name="AutoShape 4"/>
            <p:cNvCxnSpPr>
              <a:cxnSpLocks noChangeShapeType="1"/>
              <a:stCxn id="99461" idx="6"/>
              <a:endCxn id="99462" idx="2"/>
            </p:cNvCxnSpPr>
            <p:nvPr/>
          </p:nvCxnSpPr>
          <p:spPr bwMode="auto">
            <a:xfrm>
              <a:off x="6373638" y="3529363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64" name="Oval 5"/>
            <p:cNvSpPr>
              <a:spLocks noChangeArrowheads="1"/>
            </p:cNvSpPr>
            <p:nvPr/>
          </p:nvSpPr>
          <p:spPr bwMode="auto">
            <a:xfrm>
              <a:off x="6314910" y="3685658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65" name="AutoShape 6"/>
            <p:cNvCxnSpPr>
              <a:cxnSpLocks noChangeShapeType="1"/>
              <a:stCxn id="99464" idx="7"/>
              <a:endCxn id="99462" idx="4"/>
            </p:cNvCxnSpPr>
            <p:nvPr/>
          </p:nvCxnSpPr>
          <p:spPr bwMode="auto">
            <a:xfrm flipV="1">
              <a:off x="6511003" y="3643846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66" name="AutoShape 7"/>
            <p:cNvCxnSpPr>
              <a:cxnSpLocks noChangeShapeType="1"/>
              <a:stCxn id="99464" idx="1"/>
              <a:endCxn id="99461" idx="4"/>
            </p:cNvCxnSpPr>
            <p:nvPr/>
          </p:nvCxnSpPr>
          <p:spPr bwMode="auto">
            <a:xfrm flipH="1" flipV="1">
              <a:off x="6259168" y="3643846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67" name="Oval 11"/>
            <p:cNvSpPr>
              <a:spLocks noChangeArrowheads="1"/>
            </p:cNvSpPr>
            <p:nvPr/>
          </p:nvSpPr>
          <p:spPr bwMode="auto">
            <a:xfrm>
              <a:off x="6335813" y="1971394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68" name="AutoShape 13"/>
            <p:cNvCxnSpPr>
              <a:cxnSpLocks noChangeShapeType="1"/>
              <a:stCxn id="99484" idx="5"/>
              <a:endCxn id="99462" idx="0"/>
            </p:cNvCxnSpPr>
            <p:nvPr/>
          </p:nvCxnSpPr>
          <p:spPr bwMode="auto">
            <a:xfrm rot="16200000" flipH="1">
              <a:off x="6199440" y="3020698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69" name="AutoShape 19"/>
            <p:cNvCxnSpPr>
              <a:cxnSpLocks noChangeShapeType="1"/>
              <a:stCxn id="99461" idx="0"/>
              <a:endCxn id="99484" idx="3"/>
            </p:cNvCxnSpPr>
            <p:nvPr/>
          </p:nvCxnSpPr>
          <p:spPr bwMode="auto">
            <a:xfrm rot="5400000" flipH="1" flipV="1">
              <a:off x="5951271" y="2998319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70" name="AutoShape 22"/>
            <p:cNvCxnSpPr>
              <a:cxnSpLocks noChangeShapeType="1"/>
              <a:stCxn id="99461" idx="2"/>
              <a:endCxn id="99485" idx="5"/>
            </p:cNvCxnSpPr>
            <p:nvPr/>
          </p:nvCxnSpPr>
          <p:spPr bwMode="auto">
            <a:xfrm rot="10800000" flipV="1">
              <a:off x="5295033" y="3529363"/>
              <a:ext cx="849665" cy="4833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71" name="AutoShape 25"/>
            <p:cNvCxnSpPr>
              <a:cxnSpLocks noChangeShapeType="1"/>
              <a:stCxn id="99485" idx="3"/>
              <a:endCxn id="99464" idx="2"/>
            </p:cNvCxnSpPr>
            <p:nvPr/>
          </p:nvCxnSpPr>
          <p:spPr bwMode="auto">
            <a:xfrm flipV="1">
              <a:off x="5382216" y="3800640"/>
              <a:ext cx="932694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72" name="Oval 26"/>
            <p:cNvSpPr>
              <a:spLocks noChangeArrowheads="1"/>
            </p:cNvSpPr>
            <p:nvPr/>
          </p:nvSpPr>
          <p:spPr bwMode="auto">
            <a:xfrm rot="-7354853">
              <a:off x="4759092" y="4265056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73" name="AutoShape 27"/>
            <p:cNvCxnSpPr>
              <a:cxnSpLocks noChangeShapeType="1"/>
              <a:stCxn id="99485" idx="0"/>
              <a:endCxn id="99472" idx="4"/>
            </p:cNvCxnSpPr>
            <p:nvPr/>
          </p:nvCxnSpPr>
          <p:spPr bwMode="auto">
            <a:xfrm rot="10800000" flipV="1">
              <a:off x="4970033" y="4186161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74" name="Oval 29"/>
            <p:cNvSpPr>
              <a:spLocks noChangeArrowheads="1"/>
            </p:cNvSpPr>
            <p:nvPr/>
          </p:nvSpPr>
          <p:spPr bwMode="auto">
            <a:xfrm rot="-4020630">
              <a:off x="7387437" y="4168989"/>
              <a:ext cx="228967" cy="22993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75" name="Oval 30"/>
            <p:cNvSpPr>
              <a:spLocks noChangeArrowheads="1"/>
            </p:cNvSpPr>
            <p:nvPr/>
          </p:nvSpPr>
          <p:spPr bwMode="auto">
            <a:xfrm rot="-2700590">
              <a:off x="7529779" y="3931063"/>
              <a:ext cx="229963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76" name="AutoShape 31"/>
            <p:cNvCxnSpPr>
              <a:cxnSpLocks noChangeShapeType="1"/>
              <a:stCxn id="99474" idx="0"/>
              <a:endCxn id="99464" idx="5"/>
            </p:cNvCxnSpPr>
            <p:nvPr/>
          </p:nvCxnSpPr>
          <p:spPr bwMode="auto">
            <a:xfrm flipH="1" flipV="1">
              <a:off x="6511003" y="3881773"/>
              <a:ext cx="884908" cy="3573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77" name="AutoShape 32"/>
            <p:cNvCxnSpPr>
              <a:cxnSpLocks noChangeShapeType="1"/>
              <a:stCxn id="99475" idx="0"/>
              <a:endCxn id="99462" idx="6"/>
            </p:cNvCxnSpPr>
            <p:nvPr/>
          </p:nvCxnSpPr>
          <p:spPr bwMode="auto">
            <a:xfrm flipH="1" flipV="1">
              <a:off x="6708092" y="3529363"/>
              <a:ext cx="856041" cy="4360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78" name="AutoShape 33"/>
            <p:cNvCxnSpPr>
              <a:cxnSpLocks noChangeShapeType="1"/>
              <a:stCxn id="99475" idx="2"/>
              <a:endCxn id="99474" idx="6"/>
            </p:cNvCxnSpPr>
            <p:nvPr/>
          </p:nvCxnSpPr>
          <p:spPr bwMode="auto">
            <a:xfrm flipH="1">
              <a:off x="7546216" y="4127663"/>
              <a:ext cx="16922" cy="5077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79" name="AutoShape 34"/>
            <p:cNvCxnSpPr>
              <a:cxnSpLocks noChangeShapeType="1"/>
              <a:stCxn id="99474" idx="7"/>
              <a:endCxn id="99462" idx="5"/>
            </p:cNvCxnSpPr>
            <p:nvPr/>
          </p:nvCxnSpPr>
          <p:spPr bwMode="auto">
            <a:xfrm flipH="1" flipV="1">
              <a:off x="6674248" y="3609999"/>
              <a:ext cx="784373" cy="5684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80" name="AutoShape 35"/>
            <p:cNvCxnSpPr>
              <a:cxnSpLocks noChangeShapeType="1"/>
              <a:stCxn id="99481" idx="0"/>
              <a:endCxn id="99474" idx="4"/>
            </p:cNvCxnSpPr>
            <p:nvPr/>
          </p:nvCxnSpPr>
          <p:spPr bwMode="auto">
            <a:xfrm flipH="1" flipV="1">
              <a:off x="7606935" y="4328755"/>
              <a:ext cx="215006" cy="647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81" name="Oval 36"/>
            <p:cNvSpPr>
              <a:spLocks noChangeArrowheads="1"/>
            </p:cNvSpPr>
            <p:nvPr/>
          </p:nvSpPr>
          <p:spPr bwMode="auto">
            <a:xfrm rot="-4377517">
              <a:off x="7816951" y="4312840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82" name="AutoShape 37"/>
            <p:cNvCxnSpPr>
              <a:cxnSpLocks noChangeShapeType="1"/>
              <a:stCxn id="99481" idx="7"/>
              <a:endCxn id="99475" idx="4"/>
            </p:cNvCxnSpPr>
            <p:nvPr/>
          </p:nvCxnSpPr>
          <p:spPr bwMode="auto">
            <a:xfrm flipH="1" flipV="1">
              <a:off x="7725387" y="4126668"/>
              <a:ext cx="152296" cy="1991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83" name="AutoShape 41"/>
            <p:cNvCxnSpPr>
              <a:cxnSpLocks noChangeShapeType="1"/>
              <a:stCxn id="99484" idx="0"/>
              <a:endCxn id="99467" idx="4"/>
            </p:cNvCxnSpPr>
            <p:nvPr/>
          </p:nvCxnSpPr>
          <p:spPr bwMode="auto">
            <a:xfrm rot="5400000" flipH="1" flipV="1">
              <a:off x="6302217" y="2346920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84" name="Oval 11"/>
            <p:cNvSpPr>
              <a:spLocks noChangeArrowheads="1"/>
            </p:cNvSpPr>
            <p:nvPr/>
          </p:nvSpPr>
          <p:spPr bwMode="auto">
            <a:xfrm>
              <a:off x="6334304" y="2494986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85" name="Oval 26"/>
            <p:cNvSpPr>
              <a:spLocks noChangeArrowheads="1"/>
            </p:cNvSpPr>
            <p:nvPr/>
          </p:nvSpPr>
          <p:spPr bwMode="auto">
            <a:xfrm rot="-7354853">
              <a:off x="5155936" y="4010050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7" name="群組 264"/>
          <p:cNvGrpSpPr>
            <a:grpSpLocks/>
          </p:cNvGrpSpPr>
          <p:nvPr/>
        </p:nvGrpSpPr>
        <p:grpSpPr bwMode="auto">
          <a:xfrm>
            <a:off x="5479355" y="3030612"/>
            <a:ext cx="3287712" cy="2570163"/>
            <a:chOff x="4712328" y="2114740"/>
            <a:chExt cx="3286800" cy="2570400"/>
          </a:xfrm>
        </p:grpSpPr>
        <p:sp>
          <p:nvSpPr>
            <p:cNvPr id="99487" name="Oval 2"/>
            <p:cNvSpPr>
              <a:spLocks noChangeArrowheads="1"/>
            </p:cNvSpPr>
            <p:nvPr/>
          </p:nvSpPr>
          <p:spPr bwMode="auto">
            <a:xfrm>
              <a:off x="6097920" y="3558226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488" name="Oval 3"/>
            <p:cNvSpPr>
              <a:spLocks noChangeArrowheads="1"/>
            </p:cNvSpPr>
            <p:nvPr/>
          </p:nvSpPr>
          <p:spPr bwMode="auto">
            <a:xfrm>
              <a:off x="6432374" y="3558226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89" name="AutoShape 4"/>
            <p:cNvCxnSpPr>
              <a:cxnSpLocks noChangeShapeType="1"/>
              <a:stCxn id="99487" idx="6"/>
              <a:endCxn id="99488" idx="2"/>
            </p:cNvCxnSpPr>
            <p:nvPr/>
          </p:nvCxnSpPr>
          <p:spPr bwMode="auto">
            <a:xfrm>
              <a:off x="6326861" y="3672709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90" name="Oval 5"/>
            <p:cNvSpPr>
              <a:spLocks noChangeArrowheads="1"/>
            </p:cNvSpPr>
            <p:nvPr/>
          </p:nvSpPr>
          <p:spPr bwMode="auto">
            <a:xfrm>
              <a:off x="6268133" y="3829004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91" name="AutoShape 6"/>
            <p:cNvCxnSpPr>
              <a:cxnSpLocks noChangeShapeType="1"/>
              <a:stCxn id="99490" idx="7"/>
              <a:endCxn id="99488" idx="4"/>
            </p:cNvCxnSpPr>
            <p:nvPr/>
          </p:nvCxnSpPr>
          <p:spPr bwMode="auto">
            <a:xfrm flipV="1">
              <a:off x="6464226" y="3787192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92" name="AutoShape 7"/>
            <p:cNvCxnSpPr>
              <a:cxnSpLocks noChangeShapeType="1"/>
              <a:stCxn id="99490" idx="1"/>
              <a:endCxn id="99487" idx="4"/>
            </p:cNvCxnSpPr>
            <p:nvPr/>
          </p:nvCxnSpPr>
          <p:spPr bwMode="auto">
            <a:xfrm flipH="1" flipV="1">
              <a:off x="6212391" y="3787192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93" name="Oval 11"/>
            <p:cNvSpPr>
              <a:spLocks noChangeArrowheads="1"/>
            </p:cNvSpPr>
            <p:nvPr/>
          </p:nvSpPr>
          <p:spPr bwMode="auto">
            <a:xfrm>
              <a:off x="6289036" y="2114740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94" name="AutoShape 13"/>
            <p:cNvCxnSpPr>
              <a:cxnSpLocks noChangeShapeType="1"/>
              <a:stCxn id="99510" idx="5"/>
              <a:endCxn id="99488" idx="0"/>
            </p:cNvCxnSpPr>
            <p:nvPr/>
          </p:nvCxnSpPr>
          <p:spPr bwMode="auto">
            <a:xfrm rot="16200000" flipH="1">
              <a:off x="6152663" y="3164044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95" name="AutoShape 19"/>
            <p:cNvCxnSpPr>
              <a:cxnSpLocks noChangeShapeType="1"/>
              <a:stCxn id="99487" idx="0"/>
              <a:endCxn id="99510" idx="3"/>
            </p:cNvCxnSpPr>
            <p:nvPr/>
          </p:nvCxnSpPr>
          <p:spPr bwMode="auto">
            <a:xfrm rot="5400000" flipH="1" flipV="1">
              <a:off x="5904494" y="3141665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96" name="AutoShape 22"/>
            <p:cNvCxnSpPr>
              <a:cxnSpLocks noChangeShapeType="1"/>
              <a:stCxn id="99487" idx="2"/>
              <a:endCxn id="99511" idx="5"/>
            </p:cNvCxnSpPr>
            <p:nvPr/>
          </p:nvCxnSpPr>
          <p:spPr bwMode="auto">
            <a:xfrm rot="10800000" flipV="1">
              <a:off x="5248256" y="3672709"/>
              <a:ext cx="849665" cy="4833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497" name="AutoShape 25"/>
            <p:cNvCxnSpPr>
              <a:cxnSpLocks noChangeShapeType="1"/>
              <a:stCxn id="99511" idx="3"/>
              <a:endCxn id="99490" idx="2"/>
            </p:cNvCxnSpPr>
            <p:nvPr/>
          </p:nvCxnSpPr>
          <p:spPr bwMode="auto">
            <a:xfrm flipV="1">
              <a:off x="5335439" y="3943986"/>
              <a:ext cx="932694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498" name="Oval 26"/>
            <p:cNvSpPr>
              <a:spLocks noChangeArrowheads="1"/>
            </p:cNvSpPr>
            <p:nvPr/>
          </p:nvSpPr>
          <p:spPr bwMode="auto">
            <a:xfrm rot="-7354853">
              <a:off x="4712315" y="4408402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499" name="AutoShape 27"/>
            <p:cNvCxnSpPr>
              <a:cxnSpLocks noChangeShapeType="1"/>
              <a:stCxn id="99511" idx="0"/>
              <a:endCxn id="99498" idx="4"/>
            </p:cNvCxnSpPr>
            <p:nvPr/>
          </p:nvCxnSpPr>
          <p:spPr bwMode="auto">
            <a:xfrm rot="10800000" flipV="1">
              <a:off x="4923256" y="4329507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00" name="Oval 29"/>
            <p:cNvSpPr>
              <a:spLocks noChangeArrowheads="1"/>
            </p:cNvSpPr>
            <p:nvPr/>
          </p:nvSpPr>
          <p:spPr bwMode="auto">
            <a:xfrm rot="-4020630">
              <a:off x="7340660" y="4312335"/>
              <a:ext cx="228967" cy="22993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01" name="Oval 30"/>
            <p:cNvSpPr>
              <a:spLocks noChangeArrowheads="1"/>
            </p:cNvSpPr>
            <p:nvPr/>
          </p:nvSpPr>
          <p:spPr bwMode="auto">
            <a:xfrm rot="-2700590">
              <a:off x="7483002" y="4074409"/>
              <a:ext cx="229963" cy="22894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02" name="AutoShape 31"/>
            <p:cNvCxnSpPr>
              <a:cxnSpLocks noChangeShapeType="1"/>
              <a:stCxn id="99500" idx="0"/>
              <a:endCxn id="99490" idx="5"/>
            </p:cNvCxnSpPr>
            <p:nvPr/>
          </p:nvCxnSpPr>
          <p:spPr bwMode="auto">
            <a:xfrm flipH="1" flipV="1">
              <a:off x="6464226" y="4025119"/>
              <a:ext cx="884908" cy="35738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03" name="AutoShape 32"/>
            <p:cNvCxnSpPr>
              <a:cxnSpLocks noChangeShapeType="1"/>
              <a:stCxn id="99501" idx="0"/>
              <a:endCxn id="99488" idx="6"/>
            </p:cNvCxnSpPr>
            <p:nvPr/>
          </p:nvCxnSpPr>
          <p:spPr bwMode="auto">
            <a:xfrm flipH="1" flipV="1">
              <a:off x="6661315" y="3672709"/>
              <a:ext cx="856041" cy="43603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04" name="AutoShape 33"/>
            <p:cNvCxnSpPr>
              <a:cxnSpLocks noChangeShapeType="1"/>
              <a:stCxn id="99501" idx="2"/>
              <a:endCxn id="99500" idx="6"/>
            </p:cNvCxnSpPr>
            <p:nvPr/>
          </p:nvCxnSpPr>
          <p:spPr bwMode="auto">
            <a:xfrm flipH="1">
              <a:off x="7499439" y="4271009"/>
              <a:ext cx="16922" cy="50771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05" name="AutoShape 34"/>
            <p:cNvCxnSpPr>
              <a:cxnSpLocks noChangeShapeType="1"/>
              <a:stCxn id="99500" idx="7"/>
              <a:endCxn id="99488" idx="5"/>
            </p:cNvCxnSpPr>
            <p:nvPr/>
          </p:nvCxnSpPr>
          <p:spPr bwMode="auto">
            <a:xfrm flipH="1" flipV="1">
              <a:off x="6627471" y="3753345"/>
              <a:ext cx="784373" cy="5684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06" name="AutoShape 35"/>
            <p:cNvCxnSpPr>
              <a:cxnSpLocks noChangeShapeType="1"/>
              <a:stCxn id="99507" idx="0"/>
              <a:endCxn id="99500" idx="4"/>
            </p:cNvCxnSpPr>
            <p:nvPr/>
          </p:nvCxnSpPr>
          <p:spPr bwMode="auto">
            <a:xfrm flipH="1" flipV="1">
              <a:off x="7560158" y="4472101"/>
              <a:ext cx="215006" cy="6470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07" name="Oval 36"/>
            <p:cNvSpPr>
              <a:spLocks noChangeArrowheads="1"/>
            </p:cNvSpPr>
            <p:nvPr/>
          </p:nvSpPr>
          <p:spPr bwMode="auto">
            <a:xfrm rot="-4377517">
              <a:off x="7770174" y="4456186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08" name="AutoShape 37"/>
            <p:cNvCxnSpPr>
              <a:cxnSpLocks noChangeShapeType="1"/>
              <a:stCxn id="99507" idx="7"/>
              <a:endCxn id="99501" idx="4"/>
            </p:cNvCxnSpPr>
            <p:nvPr/>
          </p:nvCxnSpPr>
          <p:spPr bwMode="auto">
            <a:xfrm flipH="1" flipV="1">
              <a:off x="7678610" y="4270014"/>
              <a:ext cx="152296" cy="1991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09" name="AutoShape 41"/>
            <p:cNvCxnSpPr>
              <a:cxnSpLocks noChangeShapeType="1"/>
              <a:stCxn id="99510" idx="0"/>
              <a:endCxn id="99493" idx="4"/>
            </p:cNvCxnSpPr>
            <p:nvPr/>
          </p:nvCxnSpPr>
          <p:spPr bwMode="auto">
            <a:xfrm rot="5400000" flipH="1" flipV="1">
              <a:off x="6255440" y="2490266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10" name="Oval 11"/>
            <p:cNvSpPr>
              <a:spLocks noChangeArrowheads="1"/>
            </p:cNvSpPr>
            <p:nvPr/>
          </p:nvSpPr>
          <p:spPr bwMode="auto">
            <a:xfrm>
              <a:off x="6287527" y="2638332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11" name="Oval 26"/>
            <p:cNvSpPr>
              <a:spLocks noChangeArrowheads="1"/>
            </p:cNvSpPr>
            <p:nvPr/>
          </p:nvSpPr>
          <p:spPr bwMode="auto">
            <a:xfrm rot="-7354853">
              <a:off x="5109159" y="4153396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8" name="群組 290"/>
          <p:cNvGrpSpPr>
            <a:grpSpLocks/>
          </p:cNvGrpSpPr>
          <p:nvPr/>
        </p:nvGrpSpPr>
        <p:grpSpPr bwMode="auto">
          <a:xfrm>
            <a:off x="5477767" y="3021087"/>
            <a:ext cx="3287713" cy="2570163"/>
            <a:chOff x="383263" y="2339568"/>
            <a:chExt cx="3286800" cy="2570400"/>
          </a:xfrm>
        </p:grpSpPr>
        <p:sp>
          <p:nvSpPr>
            <p:cNvPr id="99513" name="Oval 2"/>
            <p:cNvSpPr>
              <a:spLocks noChangeArrowheads="1"/>
            </p:cNvSpPr>
            <p:nvPr/>
          </p:nvSpPr>
          <p:spPr bwMode="auto">
            <a:xfrm>
              <a:off x="1768855" y="3783054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14" name="Oval 3"/>
            <p:cNvSpPr>
              <a:spLocks noChangeArrowheads="1"/>
            </p:cNvSpPr>
            <p:nvPr/>
          </p:nvSpPr>
          <p:spPr bwMode="auto">
            <a:xfrm>
              <a:off x="2103309" y="3783054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15" name="AutoShape 4"/>
            <p:cNvCxnSpPr>
              <a:cxnSpLocks noChangeShapeType="1"/>
              <a:stCxn id="99513" idx="6"/>
              <a:endCxn id="99514" idx="2"/>
            </p:cNvCxnSpPr>
            <p:nvPr/>
          </p:nvCxnSpPr>
          <p:spPr bwMode="auto">
            <a:xfrm>
              <a:off x="1997796" y="3897537"/>
              <a:ext cx="105512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16" name="Oval 5"/>
            <p:cNvSpPr>
              <a:spLocks noChangeArrowheads="1"/>
            </p:cNvSpPr>
            <p:nvPr/>
          </p:nvSpPr>
          <p:spPr bwMode="auto">
            <a:xfrm>
              <a:off x="1939068" y="4053832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17" name="AutoShape 6"/>
            <p:cNvCxnSpPr>
              <a:cxnSpLocks noChangeShapeType="1"/>
              <a:stCxn id="99516" idx="7"/>
              <a:endCxn id="99514" idx="4"/>
            </p:cNvCxnSpPr>
            <p:nvPr/>
          </p:nvCxnSpPr>
          <p:spPr bwMode="auto">
            <a:xfrm flipV="1">
              <a:off x="2135161" y="4012020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18" name="AutoShape 7"/>
            <p:cNvCxnSpPr>
              <a:cxnSpLocks noChangeShapeType="1"/>
              <a:stCxn id="99516" idx="1"/>
              <a:endCxn id="99513" idx="4"/>
            </p:cNvCxnSpPr>
            <p:nvPr/>
          </p:nvCxnSpPr>
          <p:spPr bwMode="auto">
            <a:xfrm flipH="1" flipV="1">
              <a:off x="1883326" y="4012020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19" name="Oval 11"/>
            <p:cNvSpPr>
              <a:spLocks noChangeArrowheads="1"/>
            </p:cNvSpPr>
            <p:nvPr/>
          </p:nvSpPr>
          <p:spPr bwMode="auto">
            <a:xfrm>
              <a:off x="1959971" y="2339568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20" name="AutoShape 13"/>
            <p:cNvCxnSpPr>
              <a:cxnSpLocks noChangeShapeType="1"/>
              <a:stCxn id="99531" idx="5"/>
              <a:endCxn id="99514" idx="0"/>
            </p:cNvCxnSpPr>
            <p:nvPr/>
          </p:nvCxnSpPr>
          <p:spPr bwMode="auto">
            <a:xfrm rot="16200000" flipH="1">
              <a:off x="1823598" y="3388872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21" name="AutoShape 19"/>
            <p:cNvCxnSpPr>
              <a:cxnSpLocks noChangeShapeType="1"/>
              <a:stCxn id="99513" idx="0"/>
              <a:endCxn id="99531" idx="3"/>
            </p:cNvCxnSpPr>
            <p:nvPr/>
          </p:nvCxnSpPr>
          <p:spPr bwMode="auto">
            <a:xfrm rot="5400000" flipH="1" flipV="1">
              <a:off x="1575429" y="3366493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22" name="AutoShape 22"/>
            <p:cNvCxnSpPr>
              <a:cxnSpLocks noChangeShapeType="1"/>
              <a:stCxn id="99513" idx="2"/>
              <a:endCxn id="99532" idx="5"/>
            </p:cNvCxnSpPr>
            <p:nvPr/>
          </p:nvCxnSpPr>
          <p:spPr bwMode="auto">
            <a:xfrm rot="10800000" flipV="1">
              <a:off x="919191" y="3897537"/>
              <a:ext cx="849665" cy="4833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23" name="AutoShape 25"/>
            <p:cNvCxnSpPr>
              <a:cxnSpLocks noChangeShapeType="1"/>
              <a:stCxn id="99532" idx="3"/>
              <a:endCxn id="99516" idx="2"/>
            </p:cNvCxnSpPr>
            <p:nvPr/>
          </p:nvCxnSpPr>
          <p:spPr bwMode="auto">
            <a:xfrm flipV="1">
              <a:off x="1006374" y="4168814"/>
              <a:ext cx="932694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24" name="Oval 26"/>
            <p:cNvSpPr>
              <a:spLocks noChangeArrowheads="1"/>
            </p:cNvSpPr>
            <p:nvPr/>
          </p:nvSpPr>
          <p:spPr bwMode="auto">
            <a:xfrm rot="-7354853">
              <a:off x="383250" y="4633230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25" name="AutoShape 27"/>
            <p:cNvCxnSpPr>
              <a:cxnSpLocks noChangeShapeType="1"/>
              <a:stCxn id="99532" idx="0"/>
              <a:endCxn id="99524" idx="4"/>
            </p:cNvCxnSpPr>
            <p:nvPr/>
          </p:nvCxnSpPr>
          <p:spPr bwMode="auto">
            <a:xfrm rot="10800000" flipV="1">
              <a:off x="594191" y="4554335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26" name="AutoShape 31"/>
            <p:cNvCxnSpPr>
              <a:cxnSpLocks noChangeShapeType="1"/>
              <a:stCxn id="99533" idx="1"/>
              <a:endCxn id="99516" idx="5"/>
            </p:cNvCxnSpPr>
            <p:nvPr/>
          </p:nvCxnSpPr>
          <p:spPr bwMode="auto">
            <a:xfrm rot="10800000">
              <a:off x="2135331" y="4250119"/>
              <a:ext cx="964858" cy="3134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27" name="AutoShape 34"/>
            <p:cNvCxnSpPr>
              <a:cxnSpLocks noChangeShapeType="1"/>
              <a:stCxn id="99533" idx="7"/>
              <a:endCxn id="99514" idx="5"/>
            </p:cNvCxnSpPr>
            <p:nvPr/>
          </p:nvCxnSpPr>
          <p:spPr bwMode="auto">
            <a:xfrm rot="10800000">
              <a:off x="2298723" y="3978491"/>
              <a:ext cx="879171" cy="4430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28" name="Oval 36"/>
            <p:cNvSpPr>
              <a:spLocks noChangeArrowheads="1"/>
            </p:cNvSpPr>
            <p:nvPr/>
          </p:nvSpPr>
          <p:spPr bwMode="auto">
            <a:xfrm rot="-5400000">
              <a:off x="3441109" y="4681014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29" name="AutoShape 37"/>
            <p:cNvCxnSpPr>
              <a:cxnSpLocks noChangeShapeType="1"/>
              <a:stCxn id="99528" idx="7"/>
              <a:endCxn id="99533" idx="4"/>
            </p:cNvCxnSpPr>
            <p:nvPr/>
          </p:nvCxnSpPr>
          <p:spPr bwMode="auto">
            <a:xfrm rot="10800000">
              <a:off x="3310478" y="4586366"/>
              <a:ext cx="164172" cy="128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30" name="AutoShape 41"/>
            <p:cNvCxnSpPr>
              <a:cxnSpLocks noChangeShapeType="1"/>
              <a:stCxn id="99531" idx="0"/>
              <a:endCxn id="99519" idx="4"/>
            </p:cNvCxnSpPr>
            <p:nvPr/>
          </p:nvCxnSpPr>
          <p:spPr bwMode="auto">
            <a:xfrm rot="5400000" flipH="1" flipV="1">
              <a:off x="1926375" y="2715094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31" name="Oval 11"/>
            <p:cNvSpPr>
              <a:spLocks noChangeArrowheads="1"/>
            </p:cNvSpPr>
            <p:nvPr/>
          </p:nvSpPr>
          <p:spPr bwMode="auto">
            <a:xfrm>
              <a:off x="1958462" y="2863160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32" name="Oval 26"/>
            <p:cNvSpPr>
              <a:spLocks noChangeArrowheads="1"/>
            </p:cNvSpPr>
            <p:nvPr/>
          </p:nvSpPr>
          <p:spPr bwMode="auto">
            <a:xfrm rot="-7354853">
              <a:off x="780094" y="4378224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33" name="Oval 36"/>
            <p:cNvSpPr>
              <a:spLocks noChangeArrowheads="1"/>
            </p:cNvSpPr>
            <p:nvPr/>
          </p:nvSpPr>
          <p:spPr bwMode="auto">
            <a:xfrm rot="-3679126">
              <a:off x="3095569" y="4416956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9" name="群組 312"/>
          <p:cNvGrpSpPr>
            <a:grpSpLocks/>
          </p:cNvGrpSpPr>
          <p:nvPr/>
        </p:nvGrpSpPr>
        <p:grpSpPr bwMode="auto">
          <a:xfrm>
            <a:off x="5485705" y="3019500"/>
            <a:ext cx="3286125" cy="2570162"/>
            <a:chOff x="4971861" y="2374273"/>
            <a:chExt cx="3286800" cy="2570400"/>
          </a:xfrm>
        </p:grpSpPr>
        <p:sp>
          <p:nvSpPr>
            <p:cNvPr id="99535" name="Oval 2"/>
            <p:cNvSpPr>
              <a:spLocks noChangeArrowheads="1"/>
            </p:cNvSpPr>
            <p:nvPr/>
          </p:nvSpPr>
          <p:spPr bwMode="auto">
            <a:xfrm>
              <a:off x="6357453" y="3817759"/>
              <a:ext cx="228941" cy="22896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36" name="Oval 3"/>
            <p:cNvSpPr>
              <a:spLocks noChangeArrowheads="1"/>
            </p:cNvSpPr>
            <p:nvPr/>
          </p:nvSpPr>
          <p:spPr bwMode="auto">
            <a:xfrm>
              <a:off x="6691907" y="3817759"/>
              <a:ext cx="228941" cy="22896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37" name="AutoShape 4"/>
            <p:cNvCxnSpPr>
              <a:cxnSpLocks noChangeShapeType="1"/>
              <a:stCxn id="99535" idx="6"/>
              <a:endCxn id="99536" idx="2"/>
            </p:cNvCxnSpPr>
            <p:nvPr/>
          </p:nvCxnSpPr>
          <p:spPr bwMode="auto">
            <a:xfrm>
              <a:off x="6586394" y="3932242"/>
              <a:ext cx="105512" cy="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38" name="Oval 5"/>
            <p:cNvSpPr>
              <a:spLocks noChangeArrowheads="1"/>
            </p:cNvSpPr>
            <p:nvPr/>
          </p:nvSpPr>
          <p:spPr bwMode="auto">
            <a:xfrm>
              <a:off x="6527666" y="4088537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39" name="AutoShape 6"/>
            <p:cNvCxnSpPr>
              <a:cxnSpLocks noChangeShapeType="1"/>
              <a:stCxn id="99538" idx="7"/>
              <a:endCxn id="99536" idx="4"/>
            </p:cNvCxnSpPr>
            <p:nvPr/>
          </p:nvCxnSpPr>
          <p:spPr bwMode="auto">
            <a:xfrm flipV="1">
              <a:off x="6723759" y="4046725"/>
              <a:ext cx="82618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0" name="AutoShape 7"/>
            <p:cNvCxnSpPr>
              <a:cxnSpLocks noChangeShapeType="1"/>
              <a:stCxn id="99538" idx="1"/>
              <a:endCxn id="99535" idx="4"/>
            </p:cNvCxnSpPr>
            <p:nvPr/>
          </p:nvCxnSpPr>
          <p:spPr bwMode="auto">
            <a:xfrm flipH="1" flipV="1">
              <a:off x="6471924" y="4046725"/>
              <a:ext cx="89586" cy="7565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41" name="Oval 11"/>
            <p:cNvSpPr>
              <a:spLocks noChangeArrowheads="1"/>
            </p:cNvSpPr>
            <p:nvPr/>
          </p:nvSpPr>
          <p:spPr bwMode="auto">
            <a:xfrm>
              <a:off x="6548569" y="2374273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42" name="AutoShape 13"/>
            <p:cNvCxnSpPr>
              <a:cxnSpLocks noChangeShapeType="1"/>
              <a:stCxn id="99553" idx="5"/>
              <a:endCxn id="99536" idx="0"/>
            </p:cNvCxnSpPr>
            <p:nvPr/>
          </p:nvCxnSpPr>
          <p:spPr bwMode="auto">
            <a:xfrm rot="16200000" flipH="1">
              <a:off x="6412196" y="3423577"/>
              <a:ext cx="724458" cy="6390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3" name="AutoShape 19"/>
            <p:cNvCxnSpPr>
              <a:cxnSpLocks noChangeShapeType="1"/>
              <a:stCxn id="99535" idx="0"/>
              <a:endCxn id="99553" idx="3"/>
            </p:cNvCxnSpPr>
            <p:nvPr/>
          </p:nvCxnSpPr>
          <p:spPr bwMode="auto">
            <a:xfrm rot="5400000" flipH="1" flipV="1">
              <a:off x="6164027" y="3401198"/>
              <a:ext cx="724458" cy="10866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4" name="AutoShape 22"/>
            <p:cNvCxnSpPr>
              <a:cxnSpLocks noChangeShapeType="1"/>
              <a:stCxn id="99535" idx="2"/>
              <a:endCxn id="99554" idx="5"/>
            </p:cNvCxnSpPr>
            <p:nvPr/>
          </p:nvCxnSpPr>
          <p:spPr bwMode="auto">
            <a:xfrm rot="10800000" flipV="1">
              <a:off x="5507789" y="3932242"/>
              <a:ext cx="849665" cy="48335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5" name="AutoShape 25"/>
            <p:cNvCxnSpPr>
              <a:cxnSpLocks noChangeShapeType="1"/>
              <a:stCxn id="99554" idx="3"/>
              <a:endCxn id="99538" idx="2"/>
            </p:cNvCxnSpPr>
            <p:nvPr/>
          </p:nvCxnSpPr>
          <p:spPr bwMode="auto">
            <a:xfrm flipV="1">
              <a:off x="5594972" y="4203519"/>
              <a:ext cx="932694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46" name="Oval 26"/>
            <p:cNvSpPr>
              <a:spLocks noChangeArrowheads="1"/>
            </p:cNvSpPr>
            <p:nvPr/>
          </p:nvSpPr>
          <p:spPr bwMode="auto">
            <a:xfrm rot="-7354853">
              <a:off x="4971848" y="4667935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47" name="AutoShape 27"/>
            <p:cNvCxnSpPr>
              <a:cxnSpLocks noChangeShapeType="1"/>
              <a:stCxn id="99554" idx="0"/>
              <a:endCxn id="99546" idx="4"/>
            </p:cNvCxnSpPr>
            <p:nvPr/>
          </p:nvCxnSpPr>
          <p:spPr bwMode="auto">
            <a:xfrm rot="10800000" flipV="1">
              <a:off x="5182789" y="4589040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8" name="AutoShape 31"/>
            <p:cNvCxnSpPr>
              <a:cxnSpLocks noChangeShapeType="1"/>
              <a:stCxn id="99555" idx="1"/>
              <a:endCxn id="99538" idx="5"/>
            </p:cNvCxnSpPr>
            <p:nvPr/>
          </p:nvCxnSpPr>
          <p:spPr bwMode="auto">
            <a:xfrm rot="10800000">
              <a:off x="6723929" y="4284824"/>
              <a:ext cx="964858" cy="3134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49" name="AutoShape 34"/>
            <p:cNvCxnSpPr>
              <a:cxnSpLocks noChangeShapeType="1"/>
              <a:stCxn id="99555" idx="7"/>
              <a:endCxn id="99536" idx="5"/>
            </p:cNvCxnSpPr>
            <p:nvPr/>
          </p:nvCxnSpPr>
          <p:spPr bwMode="auto">
            <a:xfrm rot="10800000">
              <a:off x="6887321" y="4013196"/>
              <a:ext cx="879171" cy="4430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50" name="Oval 36"/>
            <p:cNvSpPr>
              <a:spLocks noChangeArrowheads="1"/>
            </p:cNvSpPr>
            <p:nvPr/>
          </p:nvSpPr>
          <p:spPr bwMode="auto">
            <a:xfrm rot="-5400000">
              <a:off x="8029707" y="471571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51" name="AutoShape 37"/>
            <p:cNvCxnSpPr>
              <a:cxnSpLocks noChangeShapeType="1"/>
              <a:stCxn id="99550" idx="7"/>
              <a:endCxn id="99555" idx="4"/>
            </p:cNvCxnSpPr>
            <p:nvPr/>
          </p:nvCxnSpPr>
          <p:spPr bwMode="auto">
            <a:xfrm rot="10800000">
              <a:off x="7899076" y="4621071"/>
              <a:ext cx="164172" cy="128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52" name="AutoShape 41"/>
            <p:cNvCxnSpPr>
              <a:cxnSpLocks noChangeShapeType="1"/>
              <a:stCxn id="99553" idx="0"/>
              <a:endCxn id="99541" idx="4"/>
            </p:cNvCxnSpPr>
            <p:nvPr/>
          </p:nvCxnSpPr>
          <p:spPr bwMode="auto">
            <a:xfrm rot="5400000" flipH="1" flipV="1">
              <a:off x="6514973" y="2749799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53" name="Oval 11"/>
            <p:cNvSpPr>
              <a:spLocks noChangeArrowheads="1"/>
            </p:cNvSpPr>
            <p:nvPr/>
          </p:nvSpPr>
          <p:spPr bwMode="auto">
            <a:xfrm>
              <a:off x="6547060" y="2897865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54" name="Oval 26"/>
            <p:cNvSpPr>
              <a:spLocks noChangeArrowheads="1"/>
            </p:cNvSpPr>
            <p:nvPr/>
          </p:nvSpPr>
          <p:spPr bwMode="auto">
            <a:xfrm rot="-7354853">
              <a:off x="5368692" y="441292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55" name="Oval 36"/>
            <p:cNvSpPr>
              <a:spLocks noChangeArrowheads="1"/>
            </p:cNvSpPr>
            <p:nvPr/>
          </p:nvSpPr>
          <p:spPr bwMode="auto">
            <a:xfrm rot="-3679126">
              <a:off x="7684167" y="4451661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10" name="群組 334"/>
          <p:cNvGrpSpPr>
            <a:grpSpLocks/>
          </p:cNvGrpSpPr>
          <p:nvPr/>
        </p:nvGrpSpPr>
        <p:grpSpPr bwMode="auto">
          <a:xfrm>
            <a:off x="5476180" y="3027437"/>
            <a:ext cx="3287712" cy="2570163"/>
            <a:chOff x="4971861" y="2374273"/>
            <a:chExt cx="3286800" cy="2570400"/>
          </a:xfrm>
        </p:grpSpPr>
        <p:sp>
          <p:nvSpPr>
            <p:cNvPr id="99557" name="Oval 5"/>
            <p:cNvSpPr>
              <a:spLocks noChangeArrowheads="1"/>
            </p:cNvSpPr>
            <p:nvPr/>
          </p:nvSpPr>
          <p:spPr bwMode="auto">
            <a:xfrm>
              <a:off x="6545772" y="4088537"/>
              <a:ext cx="229936" cy="229963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58" name="AutoShape 7"/>
            <p:cNvCxnSpPr>
              <a:cxnSpLocks noChangeShapeType="1"/>
              <a:stCxn id="99557" idx="0"/>
              <a:endCxn id="99573" idx="4"/>
            </p:cNvCxnSpPr>
            <p:nvPr/>
          </p:nvCxnSpPr>
          <p:spPr bwMode="auto">
            <a:xfrm rot="5400000" flipH="1" flipV="1">
              <a:off x="6617867" y="4037328"/>
              <a:ext cx="94082" cy="833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59" name="Oval 11"/>
            <p:cNvSpPr>
              <a:spLocks noChangeArrowheads="1"/>
            </p:cNvSpPr>
            <p:nvPr/>
          </p:nvSpPr>
          <p:spPr bwMode="auto">
            <a:xfrm>
              <a:off x="6548569" y="2374273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60" name="AutoShape 19"/>
            <p:cNvCxnSpPr>
              <a:cxnSpLocks noChangeShapeType="1"/>
              <a:endCxn id="99570" idx="4"/>
            </p:cNvCxnSpPr>
            <p:nvPr/>
          </p:nvCxnSpPr>
          <p:spPr bwMode="auto">
            <a:xfrm rot="16200000" flipV="1">
              <a:off x="6343480" y="3444884"/>
              <a:ext cx="636609" cy="5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61" name="AutoShape 22"/>
            <p:cNvCxnSpPr>
              <a:cxnSpLocks noChangeShapeType="1"/>
              <a:stCxn id="99573" idx="2"/>
              <a:endCxn id="99571" idx="5"/>
            </p:cNvCxnSpPr>
            <p:nvPr/>
          </p:nvCxnSpPr>
          <p:spPr bwMode="auto">
            <a:xfrm rot="10800000" flipV="1">
              <a:off x="5507789" y="3879972"/>
              <a:ext cx="1046817" cy="535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62" name="AutoShape 25"/>
            <p:cNvCxnSpPr>
              <a:cxnSpLocks noChangeShapeType="1"/>
              <a:stCxn id="99571" idx="3"/>
              <a:endCxn id="99557" idx="2"/>
            </p:cNvCxnSpPr>
            <p:nvPr/>
          </p:nvCxnSpPr>
          <p:spPr bwMode="auto">
            <a:xfrm flipV="1">
              <a:off x="5594972" y="4203519"/>
              <a:ext cx="950800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63" name="Oval 26"/>
            <p:cNvSpPr>
              <a:spLocks noChangeArrowheads="1"/>
            </p:cNvSpPr>
            <p:nvPr/>
          </p:nvSpPr>
          <p:spPr bwMode="auto">
            <a:xfrm rot="-7354853">
              <a:off x="4971848" y="4667935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64" name="AutoShape 27"/>
            <p:cNvCxnSpPr>
              <a:cxnSpLocks noChangeShapeType="1"/>
              <a:stCxn id="99571" idx="0"/>
              <a:endCxn id="99563" idx="4"/>
            </p:cNvCxnSpPr>
            <p:nvPr/>
          </p:nvCxnSpPr>
          <p:spPr bwMode="auto">
            <a:xfrm rot="10800000" flipV="1">
              <a:off x="5182789" y="4589040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65" name="AutoShape 31"/>
            <p:cNvCxnSpPr>
              <a:cxnSpLocks noChangeShapeType="1"/>
              <a:stCxn id="99572" idx="1"/>
              <a:endCxn id="99557" idx="5"/>
            </p:cNvCxnSpPr>
            <p:nvPr/>
          </p:nvCxnSpPr>
          <p:spPr bwMode="auto">
            <a:xfrm rot="10800000">
              <a:off x="6742035" y="4284824"/>
              <a:ext cx="946752" cy="3134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66" name="AutoShape 34"/>
            <p:cNvCxnSpPr>
              <a:cxnSpLocks noChangeShapeType="1"/>
              <a:stCxn id="99572" idx="7"/>
              <a:endCxn id="99573" idx="6"/>
            </p:cNvCxnSpPr>
            <p:nvPr/>
          </p:nvCxnSpPr>
          <p:spPr bwMode="auto">
            <a:xfrm rot="10800000">
              <a:off x="6783547" y="3879972"/>
              <a:ext cx="982945" cy="57629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67" name="Oval 36"/>
            <p:cNvSpPr>
              <a:spLocks noChangeArrowheads="1"/>
            </p:cNvSpPr>
            <p:nvPr/>
          </p:nvSpPr>
          <p:spPr bwMode="auto">
            <a:xfrm rot="-5400000">
              <a:off x="8029707" y="471571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68" name="AutoShape 37"/>
            <p:cNvCxnSpPr>
              <a:cxnSpLocks noChangeShapeType="1"/>
              <a:stCxn id="99567" idx="7"/>
              <a:endCxn id="99572" idx="4"/>
            </p:cNvCxnSpPr>
            <p:nvPr/>
          </p:nvCxnSpPr>
          <p:spPr bwMode="auto">
            <a:xfrm rot="10800000">
              <a:off x="7899076" y="4621071"/>
              <a:ext cx="164172" cy="128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69" name="AutoShape 41"/>
            <p:cNvCxnSpPr>
              <a:cxnSpLocks noChangeShapeType="1"/>
              <a:stCxn id="99570" idx="0"/>
              <a:endCxn id="99559" idx="4"/>
            </p:cNvCxnSpPr>
            <p:nvPr/>
          </p:nvCxnSpPr>
          <p:spPr bwMode="auto">
            <a:xfrm rot="5400000" flipH="1" flipV="1">
              <a:off x="6514973" y="2749799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70" name="Oval 11"/>
            <p:cNvSpPr>
              <a:spLocks noChangeArrowheads="1"/>
            </p:cNvSpPr>
            <p:nvPr/>
          </p:nvSpPr>
          <p:spPr bwMode="auto">
            <a:xfrm>
              <a:off x="6547060" y="2897865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71" name="Oval 26"/>
            <p:cNvSpPr>
              <a:spLocks noChangeArrowheads="1"/>
            </p:cNvSpPr>
            <p:nvPr/>
          </p:nvSpPr>
          <p:spPr bwMode="auto">
            <a:xfrm rot="-7354853">
              <a:off x="5368692" y="441292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72" name="Oval 36"/>
            <p:cNvSpPr>
              <a:spLocks noChangeArrowheads="1"/>
            </p:cNvSpPr>
            <p:nvPr/>
          </p:nvSpPr>
          <p:spPr bwMode="auto">
            <a:xfrm rot="-3679126">
              <a:off x="7684167" y="4451661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73" name="Oval 11"/>
            <p:cNvSpPr>
              <a:spLocks noChangeArrowheads="1"/>
            </p:cNvSpPr>
            <p:nvPr/>
          </p:nvSpPr>
          <p:spPr bwMode="auto">
            <a:xfrm>
              <a:off x="6554605" y="3765488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11" name="群組 352"/>
          <p:cNvGrpSpPr>
            <a:grpSpLocks/>
          </p:cNvGrpSpPr>
          <p:nvPr/>
        </p:nvGrpSpPr>
        <p:grpSpPr bwMode="auto">
          <a:xfrm>
            <a:off x="5501580" y="3011562"/>
            <a:ext cx="3287712" cy="2570163"/>
            <a:chOff x="4971861" y="2374273"/>
            <a:chExt cx="3286800" cy="2570400"/>
          </a:xfrm>
        </p:grpSpPr>
        <p:sp>
          <p:nvSpPr>
            <p:cNvPr id="99575" name="Oval 5"/>
            <p:cNvSpPr>
              <a:spLocks noChangeArrowheads="1"/>
            </p:cNvSpPr>
            <p:nvPr/>
          </p:nvSpPr>
          <p:spPr bwMode="auto">
            <a:xfrm>
              <a:off x="6545772" y="4088537"/>
              <a:ext cx="229936" cy="229963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76" name="AutoShape 7"/>
            <p:cNvCxnSpPr>
              <a:cxnSpLocks noChangeShapeType="1"/>
              <a:stCxn id="99575" idx="0"/>
              <a:endCxn id="99591" idx="4"/>
            </p:cNvCxnSpPr>
            <p:nvPr/>
          </p:nvCxnSpPr>
          <p:spPr bwMode="auto">
            <a:xfrm rot="5400000" flipH="1" flipV="1">
              <a:off x="6617867" y="4037328"/>
              <a:ext cx="94082" cy="8336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77" name="Oval 11"/>
            <p:cNvSpPr>
              <a:spLocks noChangeArrowheads="1"/>
            </p:cNvSpPr>
            <p:nvPr/>
          </p:nvSpPr>
          <p:spPr bwMode="auto">
            <a:xfrm>
              <a:off x="6548569" y="2374273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78" name="AutoShape 19"/>
            <p:cNvCxnSpPr>
              <a:cxnSpLocks noChangeShapeType="1"/>
              <a:endCxn id="99588" idx="4"/>
            </p:cNvCxnSpPr>
            <p:nvPr/>
          </p:nvCxnSpPr>
          <p:spPr bwMode="auto">
            <a:xfrm rot="16200000" flipV="1">
              <a:off x="6343480" y="3444884"/>
              <a:ext cx="636609" cy="50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79" name="AutoShape 22"/>
            <p:cNvCxnSpPr>
              <a:cxnSpLocks noChangeShapeType="1"/>
              <a:stCxn id="99591" idx="2"/>
              <a:endCxn id="99589" idx="5"/>
            </p:cNvCxnSpPr>
            <p:nvPr/>
          </p:nvCxnSpPr>
          <p:spPr bwMode="auto">
            <a:xfrm rot="10800000" flipV="1">
              <a:off x="5507789" y="3879972"/>
              <a:ext cx="1046817" cy="5356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80" name="AutoShape 25"/>
            <p:cNvCxnSpPr>
              <a:cxnSpLocks noChangeShapeType="1"/>
              <a:stCxn id="99589" idx="3"/>
              <a:endCxn id="99575" idx="2"/>
            </p:cNvCxnSpPr>
            <p:nvPr/>
          </p:nvCxnSpPr>
          <p:spPr bwMode="auto">
            <a:xfrm flipV="1">
              <a:off x="5594972" y="4203519"/>
              <a:ext cx="950800" cy="34850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81" name="Oval 26"/>
            <p:cNvSpPr>
              <a:spLocks noChangeArrowheads="1"/>
            </p:cNvSpPr>
            <p:nvPr/>
          </p:nvSpPr>
          <p:spPr bwMode="auto">
            <a:xfrm rot="-7354853">
              <a:off x="4971848" y="4667935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82" name="AutoShape 27"/>
            <p:cNvCxnSpPr>
              <a:cxnSpLocks noChangeShapeType="1"/>
              <a:stCxn id="99589" idx="0"/>
              <a:endCxn id="99581" idx="4"/>
            </p:cNvCxnSpPr>
            <p:nvPr/>
          </p:nvCxnSpPr>
          <p:spPr bwMode="auto">
            <a:xfrm rot="10800000" flipV="1">
              <a:off x="5182789" y="4589040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83" name="AutoShape 31"/>
            <p:cNvCxnSpPr>
              <a:cxnSpLocks noChangeShapeType="1"/>
              <a:stCxn id="99590" idx="1"/>
              <a:endCxn id="99575" idx="5"/>
            </p:cNvCxnSpPr>
            <p:nvPr/>
          </p:nvCxnSpPr>
          <p:spPr bwMode="auto">
            <a:xfrm rot="10800000">
              <a:off x="6742035" y="4284824"/>
              <a:ext cx="946752" cy="31348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84" name="AutoShape 34"/>
            <p:cNvCxnSpPr>
              <a:cxnSpLocks noChangeShapeType="1"/>
              <a:stCxn id="99590" idx="7"/>
              <a:endCxn id="99591" idx="6"/>
            </p:cNvCxnSpPr>
            <p:nvPr/>
          </p:nvCxnSpPr>
          <p:spPr bwMode="auto">
            <a:xfrm rot="10800000">
              <a:off x="6783547" y="3879972"/>
              <a:ext cx="982945" cy="57629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85" name="Oval 36"/>
            <p:cNvSpPr>
              <a:spLocks noChangeArrowheads="1"/>
            </p:cNvSpPr>
            <p:nvPr/>
          </p:nvSpPr>
          <p:spPr bwMode="auto">
            <a:xfrm rot="-5400000">
              <a:off x="8029707" y="471571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86" name="AutoShape 37"/>
            <p:cNvCxnSpPr>
              <a:cxnSpLocks noChangeShapeType="1"/>
              <a:stCxn id="99585" idx="7"/>
              <a:endCxn id="99590" idx="4"/>
            </p:cNvCxnSpPr>
            <p:nvPr/>
          </p:nvCxnSpPr>
          <p:spPr bwMode="auto">
            <a:xfrm rot="10800000">
              <a:off x="7899076" y="4621071"/>
              <a:ext cx="164172" cy="128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87" name="AutoShape 41"/>
            <p:cNvCxnSpPr>
              <a:cxnSpLocks noChangeShapeType="1"/>
              <a:stCxn id="99588" idx="0"/>
              <a:endCxn id="99577" idx="4"/>
            </p:cNvCxnSpPr>
            <p:nvPr/>
          </p:nvCxnSpPr>
          <p:spPr bwMode="auto">
            <a:xfrm rot="5400000" flipH="1" flipV="1">
              <a:off x="6514973" y="2749799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88" name="Oval 11"/>
            <p:cNvSpPr>
              <a:spLocks noChangeArrowheads="1"/>
            </p:cNvSpPr>
            <p:nvPr/>
          </p:nvSpPr>
          <p:spPr bwMode="auto">
            <a:xfrm>
              <a:off x="6547060" y="2897865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89" name="Oval 26"/>
            <p:cNvSpPr>
              <a:spLocks noChangeArrowheads="1"/>
            </p:cNvSpPr>
            <p:nvPr/>
          </p:nvSpPr>
          <p:spPr bwMode="auto">
            <a:xfrm rot="-7354853">
              <a:off x="5368692" y="441292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90" name="Oval 36"/>
            <p:cNvSpPr>
              <a:spLocks noChangeArrowheads="1"/>
            </p:cNvSpPr>
            <p:nvPr/>
          </p:nvSpPr>
          <p:spPr bwMode="auto">
            <a:xfrm rot="-3679126">
              <a:off x="7684167" y="4451661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591" name="Oval 11"/>
            <p:cNvSpPr>
              <a:spLocks noChangeArrowheads="1"/>
            </p:cNvSpPr>
            <p:nvPr/>
          </p:nvSpPr>
          <p:spPr bwMode="auto">
            <a:xfrm>
              <a:off x="6554605" y="3765488"/>
              <a:ext cx="228941" cy="22896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12" name="群組 370"/>
          <p:cNvGrpSpPr>
            <a:grpSpLocks/>
          </p:cNvGrpSpPr>
          <p:nvPr/>
        </p:nvGrpSpPr>
        <p:grpSpPr bwMode="auto">
          <a:xfrm>
            <a:off x="5476180" y="3019500"/>
            <a:ext cx="3287712" cy="2570162"/>
            <a:chOff x="4971861" y="2374273"/>
            <a:chExt cx="3286800" cy="2570400"/>
          </a:xfrm>
        </p:grpSpPr>
        <p:sp>
          <p:nvSpPr>
            <p:cNvPr id="99593" name="Oval 11"/>
            <p:cNvSpPr>
              <a:spLocks noChangeArrowheads="1"/>
            </p:cNvSpPr>
            <p:nvPr/>
          </p:nvSpPr>
          <p:spPr bwMode="auto">
            <a:xfrm>
              <a:off x="6548569" y="2374273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94" name="AutoShape 19"/>
            <p:cNvCxnSpPr>
              <a:cxnSpLocks noChangeShapeType="1"/>
              <a:stCxn id="99605" idx="0"/>
              <a:endCxn id="99602" idx="4"/>
            </p:cNvCxnSpPr>
            <p:nvPr/>
          </p:nvCxnSpPr>
          <p:spPr bwMode="auto">
            <a:xfrm rot="5400000" flipH="1" flipV="1">
              <a:off x="6255440" y="3531415"/>
              <a:ext cx="810673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95" name="AutoShape 25"/>
            <p:cNvCxnSpPr>
              <a:cxnSpLocks noChangeShapeType="1"/>
              <a:stCxn id="99603" idx="4"/>
              <a:endCxn id="99605" idx="2"/>
            </p:cNvCxnSpPr>
            <p:nvPr/>
          </p:nvCxnSpPr>
          <p:spPr bwMode="auto">
            <a:xfrm flipV="1">
              <a:off x="5579632" y="4051989"/>
              <a:ext cx="965919" cy="41376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96" name="Oval 26"/>
            <p:cNvSpPr>
              <a:spLocks noChangeArrowheads="1"/>
            </p:cNvSpPr>
            <p:nvPr/>
          </p:nvSpPr>
          <p:spPr bwMode="auto">
            <a:xfrm rot="-7354853">
              <a:off x="4971848" y="4667935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597" name="AutoShape 27"/>
            <p:cNvCxnSpPr>
              <a:cxnSpLocks noChangeShapeType="1"/>
              <a:stCxn id="99603" idx="0"/>
              <a:endCxn id="99596" idx="4"/>
            </p:cNvCxnSpPr>
            <p:nvPr/>
          </p:nvCxnSpPr>
          <p:spPr bwMode="auto">
            <a:xfrm rot="10800000" flipV="1">
              <a:off x="5182789" y="4589040"/>
              <a:ext cx="203931" cy="13172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598" name="AutoShape 31"/>
            <p:cNvCxnSpPr>
              <a:cxnSpLocks noChangeShapeType="1"/>
              <a:stCxn id="99604" idx="0"/>
              <a:endCxn id="99605" idx="6"/>
            </p:cNvCxnSpPr>
            <p:nvPr/>
          </p:nvCxnSpPr>
          <p:spPr bwMode="auto">
            <a:xfrm rot="10800000">
              <a:off x="6774493" y="4051989"/>
              <a:ext cx="923733" cy="45920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599" name="Oval 36"/>
            <p:cNvSpPr>
              <a:spLocks noChangeArrowheads="1"/>
            </p:cNvSpPr>
            <p:nvPr/>
          </p:nvSpPr>
          <p:spPr bwMode="auto">
            <a:xfrm rot="-5400000">
              <a:off x="8029707" y="471571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99600" name="AutoShape 37"/>
            <p:cNvCxnSpPr>
              <a:cxnSpLocks noChangeShapeType="1"/>
              <a:stCxn id="99599" idx="7"/>
              <a:endCxn id="99604" idx="4"/>
            </p:cNvCxnSpPr>
            <p:nvPr/>
          </p:nvCxnSpPr>
          <p:spPr bwMode="auto">
            <a:xfrm rot="10800000">
              <a:off x="7899076" y="4621071"/>
              <a:ext cx="164172" cy="1281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9601" name="AutoShape 41"/>
            <p:cNvCxnSpPr>
              <a:cxnSpLocks noChangeShapeType="1"/>
              <a:stCxn id="99602" idx="0"/>
              <a:endCxn id="99593" idx="4"/>
            </p:cNvCxnSpPr>
            <p:nvPr/>
          </p:nvCxnSpPr>
          <p:spPr bwMode="auto">
            <a:xfrm rot="5400000" flipH="1" flipV="1">
              <a:off x="6514973" y="2749799"/>
              <a:ext cx="294625" cy="150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9602" name="Oval 11"/>
            <p:cNvSpPr>
              <a:spLocks noChangeArrowheads="1"/>
            </p:cNvSpPr>
            <p:nvPr/>
          </p:nvSpPr>
          <p:spPr bwMode="auto">
            <a:xfrm>
              <a:off x="6547060" y="2897865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603" name="Oval 26"/>
            <p:cNvSpPr>
              <a:spLocks noChangeArrowheads="1"/>
            </p:cNvSpPr>
            <p:nvPr/>
          </p:nvSpPr>
          <p:spPr bwMode="auto">
            <a:xfrm rot="-7354853">
              <a:off x="5368692" y="4412929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604" name="Oval 36"/>
            <p:cNvSpPr>
              <a:spLocks noChangeArrowheads="1"/>
            </p:cNvSpPr>
            <p:nvPr/>
          </p:nvSpPr>
          <p:spPr bwMode="auto">
            <a:xfrm rot="-3679126">
              <a:off x="7684167" y="4451661"/>
              <a:ext cx="228967" cy="228941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99605" name="Oval 11"/>
            <p:cNvSpPr>
              <a:spLocks noChangeArrowheads="1"/>
            </p:cNvSpPr>
            <p:nvPr/>
          </p:nvSpPr>
          <p:spPr bwMode="auto">
            <a:xfrm>
              <a:off x="6545551" y="3937505"/>
              <a:ext cx="228941" cy="228967"/>
            </a:xfrm>
            <a:prstGeom prst="ellipse">
              <a:avLst/>
            </a:prstGeom>
            <a:solidFill>
              <a:srgbClr val="4F6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  <p:grpSp>
        <p:nvGrpSpPr>
          <p:cNvPr id="13" name="群組 286"/>
          <p:cNvGrpSpPr>
            <a:grpSpLocks/>
          </p:cNvGrpSpPr>
          <p:nvPr/>
        </p:nvGrpSpPr>
        <p:grpSpPr bwMode="auto">
          <a:xfrm>
            <a:off x="5695255" y="2636912"/>
            <a:ext cx="3197225" cy="3573463"/>
            <a:chOff x="926436" y="2236967"/>
            <a:chExt cx="3197407" cy="3573463"/>
          </a:xfrm>
        </p:grpSpPr>
        <p:pic>
          <p:nvPicPr>
            <p:cNvPr id="99607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36" y="2236967"/>
              <a:ext cx="3197407" cy="1647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60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226" y="4180894"/>
              <a:ext cx="3186911" cy="1629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609" name="向下箭號 285"/>
            <p:cNvSpPr>
              <a:spLocks noChangeArrowheads="1"/>
            </p:cNvSpPr>
            <p:nvPr/>
          </p:nvSpPr>
          <p:spPr bwMode="auto">
            <a:xfrm>
              <a:off x="2305878" y="3697357"/>
              <a:ext cx="397565" cy="63610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73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mtClean="0">
                <a:ea typeface="新細明體" pitchFamily="18" charset="-120"/>
              </a:rPr>
              <a:t>Connectivity Surgery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98638"/>
            <a:ext cx="8415338" cy="4614862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Tx/>
              <a:buNone/>
            </a:pPr>
            <a:r>
              <a:rPr lang="en-US" altLang="zh-TW" smtClean="0">
                <a:solidFill>
                  <a:schemeClr val="hlink"/>
                </a:solidFill>
                <a:ea typeface="新細明體" pitchFamily="18" charset="-120"/>
              </a:rPr>
              <a:t>Shape Cost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Like </a:t>
            </a:r>
            <a:r>
              <a:rPr lang="en-US" altLang="zh-TW" smtClean="0">
                <a:solidFill>
                  <a:schemeClr val="tx1"/>
                </a:solidFill>
                <a:ea typeface="新細明體" pitchFamily="18" charset="-120"/>
              </a:rPr>
              <a:t>QEM</a:t>
            </a:r>
            <a:r>
              <a:rPr lang="en-US" altLang="zh-TW" smtClean="0">
                <a:ea typeface="新細明體" pitchFamily="18" charset="-120"/>
              </a:rPr>
              <a:t> simplification of Garland and Heckbert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QEM uses face-based distance measure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We use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edge-based distance measure</a:t>
            </a:r>
            <a:r>
              <a:rPr lang="en-US" altLang="zh-TW" smtClean="0">
                <a:ea typeface="新細明體" pitchFamily="18" charset="-120"/>
              </a:rPr>
              <a:t>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All faces are degenerate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smtClean="0">
                <a:ea typeface="新細明體" pitchFamily="18" charset="-120"/>
              </a:rPr>
              <a:t>Measure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total squared distance</a:t>
            </a:r>
            <a:r>
              <a:rPr lang="en-US" altLang="zh-TW" smtClean="0">
                <a:ea typeface="新細明體" pitchFamily="18" charset="-120"/>
              </a:rPr>
              <a:t> from remaining vertices to original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edges</a:t>
            </a:r>
            <a:endParaRPr lang="zh-TW" altLang="en-US" smtClean="0">
              <a:solidFill>
                <a:srgbClr val="FFFF00"/>
              </a:solidFill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545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839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Connectivity Surgery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63700"/>
            <a:ext cx="8839200" cy="4452938"/>
          </a:xfrm>
        </p:spPr>
        <p:txBody>
          <a:bodyPr/>
          <a:lstStyle/>
          <a:p>
            <a:pPr eaLnBrk="1" hangingPunct="1">
              <a:buFontTx/>
              <a:buNone/>
              <a:tabLst>
                <a:tab pos="5718175" algn="l"/>
              </a:tabLst>
            </a:pPr>
            <a:r>
              <a:rPr lang="en-US" altLang="zh-TW" sz="3200" b="1" smtClean="0">
                <a:solidFill>
                  <a:schemeClr val="hlink"/>
                </a:solidFill>
                <a:ea typeface="新細明體" pitchFamily="18" charset="-120"/>
              </a:rPr>
              <a:t>Sampling Cost</a:t>
            </a:r>
          </a:p>
          <a:p>
            <a:pPr eaLnBrk="1" hangingPunct="1">
              <a:tabLst>
                <a:tab pos="5718175" algn="l"/>
              </a:tabLst>
            </a:pPr>
            <a:r>
              <a:rPr lang="en-US" altLang="zh-TW" sz="3200" smtClean="0">
                <a:ea typeface="新細明體" pitchFamily="18" charset="-120"/>
              </a:rPr>
              <a:t>To avoid </a:t>
            </a:r>
            <a:r>
              <a:rPr lang="en-US" altLang="zh-TW" sz="3200" smtClean="0">
                <a:solidFill>
                  <a:srgbClr val="FFFF00"/>
                </a:solidFill>
                <a:ea typeface="新細明體" pitchFamily="18" charset="-120"/>
              </a:rPr>
              <a:t>over-simplification</a:t>
            </a:r>
            <a:r>
              <a:rPr lang="en-US" altLang="zh-TW" sz="3200" smtClean="0">
                <a:solidFill>
                  <a:schemeClr val="accent2"/>
                </a:solidFill>
                <a:ea typeface="新細明體" pitchFamily="18" charset="-120"/>
              </a:rPr>
              <a:t> </a:t>
            </a:r>
            <a:r>
              <a:rPr lang="en-US" altLang="zh-TW" sz="3200" smtClean="0">
                <a:ea typeface="新細明體" pitchFamily="18" charset="-120"/>
              </a:rPr>
              <a:t>in straight regions</a:t>
            </a:r>
          </a:p>
          <a:p>
            <a:pPr eaLnBrk="1" hangingPunct="1">
              <a:tabLst>
                <a:tab pos="5718175" algn="l"/>
              </a:tabLst>
            </a:pPr>
            <a:r>
              <a:rPr lang="en-US" altLang="zh-TW" smtClean="0">
                <a:ea typeface="新細明體" pitchFamily="18" charset="-120"/>
              </a:rPr>
              <a:t>penalizes edge collapses that generate long edges</a:t>
            </a:r>
          </a:p>
          <a:p>
            <a:pPr eaLnBrk="1" hangingPunct="1">
              <a:tabLst>
                <a:tab pos="5718175" algn="l"/>
              </a:tabLst>
            </a:pPr>
            <a:r>
              <a:rPr lang="en-US" altLang="zh-TW" smtClean="0">
                <a:ea typeface="新細明體" pitchFamily="18" charset="-120"/>
              </a:rPr>
              <a:t>Measure </a:t>
            </a:r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total travelling distance</a:t>
            </a:r>
            <a:r>
              <a:rPr lang="en-US" altLang="zh-TW" smtClean="0">
                <a:ea typeface="新細明體" pitchFamily="18" charset="-120"/>
              </a:rPr>
              <a:t> of involved edges</a:t>
            </a:r>
          </a:p>
        </p:txBody>
      </p:sp>
    </p:spTree>
    <p:extLst>
      <p:ext uri="{BB962C8B-B14F-4D97-AF65-F5344CB8AC3E}">
        <p14:creationId xmlns:p14="http://schemas.microsoft.com/office/powerpoint/2010/main" val="1621490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smtClean="0">
                <a:ea typeface="新細明體" pitchFamily="18" charset="-120"/>
              </a:rPr>
              <a:t>Connectivity Surgery Result</a:t>
            </a:r>
            <a:endParaRPr lang="zh-TW" altLang="en-US" smtClean="0">
              <a:ea typeface="新細明體" pitchFamily="18" charset="-120"/>
            </a:endParaRPr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1788" y="2100263"/>
            <a:ext cx="6240462" cy="3214687"/>
          </a:xfrm>
        </p:spPr>
      </p:pic>
      <p:grpSp>
        <p:nvGrpSpPr>
          <p:cNvPr id="2" name="群組 34"/>
          <p:cNvGrpSpPr>
            <a:grpSpLocks/>
          </p:cNvGrpSpPr>
          <p:nvPr/>
        </p:nvGrpSpPr>
        <p:grpSpPr bwMode="auto">
          <a:xfrm>
            <a:off x="-11113" y="3024188"/>
            <a:ext cx="3414713" cy="3052762"/>
            <a:chOff x="-11377" y="3023855"/>
            <a:chExt cx="3415480" cy="3052657"/>
          </a:xfrm>
        </p:grpSpPr>
        <p:pic>
          <p:nvPicPr>
            <p:cNvPr id="4" name="圖片 3" descr="simplify_trunk_blu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087" y="4036645"/>
              <a:ext cx="1751405" cy="1414413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636" name="矩形 6"/>
            <p:cNvSpPr>
              <a:spLocks noChangeArrowheads="1"/>
            </p:cNvSpPr>
            <p:nvPr/>
          </p:nvSpPr>
          <p:spPr bwMode="auto">
            <a:xfrm>
              <a:off x="2915216" y="3023857"/>
              <a:ext cx="479826" cy="4345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26637" name="直線單箭頭接點 8"/>
            <p:cNvCxnSpPr>
              <a:cxnSpLocks noChangeShapeType="1"/>
            </p:cNvCxnSpPr>
            <p:nvPr/>
          </p:nvCxnSpPr>
          <p:spPr bwMode="auto">
            <a:xfrm rot="10800000" flipV="1">
              <a:off x="271604" y="3023855"/>
              <a:ext cx="2643612" cy="986829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8" name="直線單箭頭接點 9"/>
            <p:cNvCxnSpPr>
              <a:cxnSpLocks noChangeShapeType="1"/>
            </p:cNvCxnSpPr>
            <p:nvPr/>
          </p:nvCxnSpPr>
          <p:spPr bwMode="auto">
            <a:xfrm rot="5400000">
              <a:off x="1720158" y="3793402"/>
              <a:ext cx="2009870" cy="1358020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39" name="Text Box 7"/>
            <p:cNvSpPr txBox="1">
              <a:spLocks noChangeArrowheads="1"/>
            </p:cNvSpPr>
            <p:nvPr/>
          </p:nvSpPr>
          <p:spPr bwMode="auto">
            <a:xfrm>
              <a:off x="-11377" y="5406585"/>
              <a:ext cx="2247896" cy="66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b="0"/>
                <a:t>complex branching structure</a:t>
              </a:r>
              <a:endParaRPr lang="zh-TW" altLang="en-US" b="0">
                <a:ea typeface="新細明體" pitchFamily="18" charset="-120"/>
              </a:endParaRPr>
            </a:p>
          </p:txBody>
        </p:sp>
      </p:grpSp>
      <p:grpSp>
        <p:nvGrpSpPr>
          <p:cNvPr id="3" name="群組 35"/>
          <p:cNvGrpSpPr>
            <a:grpSpLocks/>
          </p:cNvGrpSpPr>
          <p:nvPr/>
        </p:nvGrpSpPr>
        <p:grpSpPr bwMode="auto">
          <a:xfrm>
            <a:off x="4997450" y="4056063"/>
            <a:ext cx="3265488" cy="2046287"/>
            <a:chOff x="4997513" y="4055952"/>
            <a:chExt cx="3264523" cy="2046054"/>
          </a:xfrm>
        </p:grpSpPr>
        <p:pic>
          <p:nvPicPr>
            <p:cNvPr id="5" name="圖片 4" descr="simplify_foot_blu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0432" y="4055952"/>
              <a:ext cx="1748908" cy="1412714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631" name="矩形 13"/>
            <p:cNvSpPr>
              <a:spLocks noChangeArrowheads="1"/>
            </p:cNvSpPr>
            <p:nvPr/>
          </p:nvSpPr>
          <p:spPr bwMode="auto">
            <a:xfrm>
              <a:off x="4997513" y="4590106"/>
              <a:ext cx="841972" cy="71522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26632" name="直線單箭頭接點 14"/>
            <p:cNvCxnSpPr>
              <a:cxnSpLocks noChangeShapeType="1"/>
            </p:cNvCxnSpPr>
            <p:nvPr/>
          </p:nvCxnSpPr>
          <p:spPr bwMode="auto">
            <a:xfrm flipV="1">
              <a:off x="5006566" y="4055952"/>
              <a:ext cx="1493822" cy="525102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33" name="直線單箭頭接點 17"/>
            <p:cNvCxnSpPr>
              <a:cxnSpLocks noChangeShapeType="1"/>
            </p:cNvCxnSpPr>
            <p:nvPr/>
          </p:nvCxnSpPr>
          <p:spPr bwMode="auto">
            <a:xfrm>
              <a:off x="5006566" y="5314384"/>
              <a:ext cx="1466662" cy="181069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634" name="Text Box 5"/>
            <p:cNvSpPr txBox="1">
              <a:spLocks noChangeArrowheads="1"/>
            </p:cNvSpPr>
            <p:nvPr/>
          </p:nvSpPr>
          <p:spPr bwMode="auto">
            <a:xfrm>
              <a:off x="6493561" y="5432079"/>
              <a:ext cx="1768475" cy="669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off centered skeletal nodes</a:t>
              </a:r>
              <a:endParaRPr lang="zh-TW" altLang="en-US" b="0">
                <a:ea typeface="新細明體" pitchFamily="18" charset="-12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5210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Embedding Reﬁnement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66863"/>
            <a:ext cx="8415338" cy="506253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100000"/>
              </a:lnSpc>
            </a:pPr>
            <a:r>
              <a:rPr lang="en-US" altLang="zh-TW" dirty="0" smtClean="0">
                <a:solidFill>
                  <a:schemeClr val="hlink"/>
                </a:solidFill>
                <a:ea typeface="新細明體" pitchFamily="18" charset="-120"/>
              </a:rPr>
              <a:t>Centering skeletal nodes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TW" dirty="0" smtClean="0">
                <a:ea typeface="新細明體" pitchFamily="18" charset="-120"/>
              </a:rPr>
              <a:t>Exploit the skeleton-mesh mapping</a:t>
            </a: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  <a:p>
            <a:pPr lvl="1" eaLnBrk="1" hangingPunct="1">
              <a:lnSpc>
                <a:spcPct val="100000"/>
              </a:lnSpc>
            </a:pPr>
            <a:r>
              <a:rPr lang="en-US" altLang="zh-TW" dirty="0" smtClean="0">
                <a:ea typeface="新細明體" pitchFamily="18" charset="-120"/>
              </a:rPr>
              <a:t>Compute </a:t>
            </a:r>
            <a:r>
              <a:rPr lang="en-US" altLang="zh-TW" dirty="0" smtClean="0">
                <a:solidFill>
                  <a:srgbClr val="FFFF00"/>
                </a:solidFill>
                <a:ea typeface="新細明體" pitchFamily="18" charset="-120"/>
              </a:rPr>
              <a:t>average displacement</a:t>
            </a:r>
            <a:r>
              <a:rPr lang="en-US" altLang="zh-TW" dirty="0" smtClean="0">
                <a:ea typeface="新細明體" pitchFamily="18" charset="-120"/>
              </a:rPr>
              <a:t> from skeleton node to local center</a:t>
            </a:r>
          </a:p>
          <a:p>
            <a:pPr lvl="1" eaLnBrk="1" hangingPunct="1">
              <a:lnSpc>
                <a:spcPct val="100000"/>
              </a:lnSpc>
            </a:pPr>
            <a:endParaRPr lang="en-US" altLang="zh-TW" dirty="0" smtClean="0">
              <a:ea typeface="新細明體" pitchFamily="18" charset="-120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75" y="2060848"/>
            <a:ext cx="51435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2703513"/>
            <a:ext cx="52228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701" name="Text Box 5"/>
          <p:cNvSpPr txBox="1">
            <a:spLocks noChangeArrowheads="1"/>
          </p:cNvSpPr>
          <p:nvPr/>
        </p:nvSpPr>
        <p:spPr bwMode="auto">
          <a:xfrm>
            <a:off x="4831557" y="4300538"/>
            <a:ext cx="17319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b="0">
                <a:solidFill>
                  <a:schemeClr val="bg1"/>
                </a:solidFill>
                <a:ea typeface="新細明體" pitchFamily="18" charset="-120"/>
              </a:rPr>
              <a:t>regular node</a:t>
            </a:r>
          </a:p>
        </p:txBody>
      </p:sp>
      <p:sp>
        <p:nvSpPr>
          <p:cNvPr id="157702" name="Line 6"/>
          <p:cNvSpPr>
            <a:spLocks noChangeShapeType="1"/>
          </p:cNvSpPr>
          <p:nvPr/>
        </p:nvSpPr>
        <p:spPr bwMode="auto">
          <a:xfrm flipH="1" flipV="1">
            <a:off x="5697538" y="3525838"/>
            <a:ext cx="125412" cy="8159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7704" name="Line 8"/>
          <p:cNvSpPr>
            <a:spLocks noChangeShapeType="1"/>
          </p:cNvSpPr>
          <p:nvPr/>
        </p:nvSpPr>
        <p:spPr bwMode="auto">
          <a:xfrm flipH="1">
            <a:off x="3749675" y="3086100"/>
            <a:ext cx="417513" cy="70643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7703" name="Text Box 7"/>
          <p:cNvSpPr txBox="1">
            <a:spLocks noChangeArrowheads="1"/>
          </p:cNvSpPr>
          <p:nvPr/>
        </p:nvSpPr>
        <p:spPr bwMode="auto">
          <a:xfrm>
            <a:off x="3994150" y="2884488"/>
            <a:ext cx="19478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b="0">
                <a:solidFill>
                  <a:schemeClr val="bg1"/>
                </a:solidFill>
                <a:ea typeface="新細明體" pitchFamily="18" charset="-120"/>
              </a:rPr>
              <a:t> </a:t>
            </a:r>
            <a:r>
              <a:rPr lang="en-US" altLang="zh-TW" b="0">
                <a:solidFill>
                  <a:schemeClr val="bg1"/>
                </a:solidFill>
                <a:ea typeface="新細明體" pitchFamily="18" charset="-120"/>
              </a:rPr>
              <a:t>junction node</a:t>
            </a:r>
            <a:endParaRPr lang="zh-TW" altLang="en-US" b="0">
              <a:solidFill>
                <a:schemeClr val="bg1"/>
              </a:solidFill>
              <a:ea typeface="新細明體" pitchFamily="18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970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1" grpId="0"/>
      <p:bldP spid="157702" grpId="0" animBg="1"/>
      <p:bldP spid="157704" grpId="0" animBg="1"/>
      <p:bldP spid="15770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Embedding Reﬁnement</a:t>
            </a: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mtClean="0">
                <a:solidFill>
                  <a:schemeClr val="hlink"/>
                </a:solidFill>
                <a:ea typeface="新細明體" pitchFamily="18" charset="-120"/>
              </a:rPr>
              <a:t>Simplify branching structure</a:t>
            </a:r>
            <a:endParaRPr lang="en-US" altLang="zh-TW" smtClean="0">
              <a:ea typeface="新細明體" pitchFamily="18" charset="-120"/>
            </a:endParaRPr>
          </a:p>
          <a:p>
            <a:pPr lvl="1" eaLnBrk="1" hangingPunct="1"/>
            <a:r>
              <a:rPr lang="en-US" altLang="zh-TW" smtClean="0">
                <a:solidFill>
                  <a:srgbClr val="FFFF00"/>
                </a:solidFill>
                <a:ea typeface="新細明體" pitchFamily="18" charset="-120"/>
              </a:rPr>
              <a:t>merge each junction node</a:t>
            </a:r>
            <a:r>
              <a:rPr lang="en-US" altLang="zh-TW" smtClean="0">
                <a:ea typeface="新細明體" pitchFamily="18" charset="-120"/>
              </a:rPr>
              <a:t> with adjacent node if centeredness is improved</a:t>
            </a:r>
          </a:p>
          <a:p>
            <a:pPr lvl="1" eaLnBrk="1" hangingPunct="1"/>
            <a:endParaRPr lang="en-US" altLang="zh-TW" smtClean="0">
              <a:ea typeface="新細明體" pitchFamily="18" charset="-120"/>
            </a:endParaRPr>
          </a:p>
        </p:txBody>
      </p:sp>
      <p:pic>
        <p:nvPicPr>
          <p:cNvPr id="4" name="圖片 3" descr="simplify_trunk_blu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288" y="3503613"/>
            <a:ext cx="3036887" cy="2454275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682" name="Text Box 7"/>
          <p:cNvSpPr txBox="1">
            <a:spLocks noChangeArrowheads="1"/>
          </p:cNvSpPr>
          <p:nvPr/>
        </p:nvSpPr>
        <p:spPr bwMode="auto">
          <a:xfrm>
            <a:off x="2465388" y="6029325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0"/>
              <a:t>complex branching structure</a:t>
            </a:r>
            <a:endParaRPr lang="zh-TW" altLang="en-US" sz="2000" b="0">
              <a:ea typeface="新細明體" pitchFamily="18" charset="-120"/>
            </a:endParaRPr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3581400" y="4051300"/>
            <a:ext cx="457200" cy="1143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684" name="Line 12"/>
          <p:cNvSpPr>
            <a:spLocks noChangeShapeType="1"/>
          </p:cNvSpPr>
          <p:nvPr/>
        </p:nvSpPr>
        <p:spPr bwMode="auto">
          <a:xfrm flipV="1">
            <a:off x="4114800" y="3924300"/>
            <a:ext cx="431800" cy="1016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08364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mtClean="0"/>
              <a:t>Embedding Reﬁnement</a:t>
            </a:r>
            <a:r>
              <a:rPr lang="en-US" altLang="zh-TW" smtClean="0">
                <a:ea typeface="新細明體" pitchFamily="18" charset="-120"/>
              </a:rPr>
              <a:t> Result</a:t>
            </a:r>
            <a:endParaRPr lang="zh-TW" altLang="en-US" smtClean="0">
              <a:ea typeface="新細明體" pitchFamily="18" charset="-12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8" y="2100263"/>
            <a:ext cx="6240462" cy="321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群組 16"/>
          <p:cNvGrpSpPr>
            <a:grpSpLocks/>
          </p:cNvGrpSpPr>
          <p:nvPr/>
        </p:nvGrpSpPr>
        <p:grpSpPr bwMode="auto">
          <a:xfrm>
            <a:off x="4997450" y="4056063"/>
            <a:ext cx="3255963" cy="2036762"/>
            <a:chOff x="4997450" y="4056063"/>
            <a:chExt cx="3255963" cy="2036762"/>
          </a:xfrm>
        </p:grpSpPr>
        <p:pic>
          <p:nvPicPr>
            <p:cNvPr id="15" name="圖片 14" descr="simplify_foot_blue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0813" y="4056063"/>
              <a:ext cx="1749425" cy="1412875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708" name="矩形 15"/>
            <p:cNvSpPr>
              <a:spLocks noChangeArrowheads="1"/>
            </p:cNvSpPr>
            <p:nvPr/>
          </p:nvSpPr>
          <p:spPr bwMode="auto">
            <a:xfrm>
              <a:off x="4997450" y="4589463"/>
              <a:ext cx="841375" cy="71596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29709" name="直線單箭頭接點 16"/>
            <p:cNvCxnSpPr>
              <a:cxnSpLocks noChangeShapeType="1"/>
            </p:cNvCxnSpPr>
            <p:nvPr/>
          </p:nvCxnSpPr>
          <p:spPr bwMode="auto">
            <a:xfrm flipV="1">
              <a:off x="5006975" y="4056063"/>
              <a:ext cx="1493838" cy="525462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10" name="直線單箭頭接點 17"/>
            <p:cNvCxnSpPr>
              <a:cxnSpLocks noChangeShapeType="1"/>
            </p:cNvCxnSpPr>
            <p:nvPr/>
          </p:nvCxnSpPr>
          <p:spPr bwMode="auto">
            <a:xfrm>
              <a:off x="5006975" y="5314950"/>
              <a:ext cx="1466850" cy="180975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11" name="Text Box 5"/>
            <p:cNvSpPr txBox="1">
              <a:spLocks noChangeArrowheads="1"/>
            </p:cNvSpPr>
            <p:nvPr/>
          </p:nvSpPr>
          <p:spPr bwMode="auto">
            <a:xfrm>
              <a:off x="6484938" y="5422900"/>
              <a:ext cx="1768475" cy="66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centered skeletal nodes</a:t>
              </a:r>
              <a:endParaRPr lang="zh-TW" altLang="en-US" b="0">
                <a:ea typeface="新細明體" pitchFamily="18" charset="-120"/>
              </a:endParaRPr>
            </a:p>
          </p:txBody>
        </p:sp>
      </p:grpSp>
      <p:grpSp>
        <p:nvGrpSpPr>
          <p:cNvPr id="3" name="群組 15"/>
          <p:cNvGrpSpPr>
            <a:grpSpLocks/>
          </p:cNvGrpSpPr>
          <p:nvPr/>
        </p:nvGrpSpPr>
        <p:grpSpPr bwMode="auto">
          <a:xfrm>
            <a:off x="-1588" y="3024188"/>
            <a:ext cx="3405188" cy="3079750"/>
            <a:chOff x="-1588" y="3024188"/>
            <a:chExt cx="3405188" cy="3079750"/>
          </a:xfrm>
        </p:grpSpPr>
        <p:pic>
          <p:nvPicPr>
            <p:cNvPr id="10" name="圖片 9" descr="simplify_trunk_blue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288" y="4037013"/>
              <a:ext cx="1751012" cy="1414462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703" name="矩形 9"/>
            <p:cNvSpPr>
              <a:spLocks noChangeArrowheads="1"/>
            </p:cNvSpPr>
            <p:nvPr/>
          </p:nvSpPr>
          <p:spPr bwMode="auto">
            <a:xfrm>
              <a:off x="2914650" y="3024188"/>
              <a:ext cx="481013" cy="434975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>
                <a:ea typeface="新細明體" pitchFamily="18" charset="-120"/>
              </a:endParaRPr>
            </a:p>
          </p:txBody>
        </p:sp>
        <p:cxnSp>
          <p:nvCxnSpPr>
            <p:cNvPr id="29704" name="直線單箭頭接點 10"/>
            <p:cNvCxnSpPr>
              <a:cxnSpLocks noChangeShapeType="1"/>
            </p:cNvCxnSpPr>
            <p:nvPr/>
          </p:nvCxnSpPr>
          <p:spPr bwMode="auto">
            <a:xfrm rot="10800000" flipV="1">
              <a:off x="271463" y="3024188"/>
              <a:ext cx="2643187" cy="985837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705" name="直線單箭頭接點 11"/>
            <p:cNvCxnSpPr>
              <a:cxnSpLocks noChangeShapeType="1"/>
            </p:cNvCxnSpPr>
            <p:nvPr/>
          </p:nvCxnSpPr>
          <p:spPr bwMode="auto">
            <a:xfrm rot="5400000">
              <a:off x="1720056" y="3793332"/>
              <a:ext cx="2009775" cy="1357312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706" name="Text Box 7"/>
            <p:cNvSpPr txBox="1">
              <a:spLocks noChangeArrowheads="1"/>
            </p:cNvSpPr>
            <p:nvPr/>
          </p:nvSpPr>
          <p:spPr bwMode="auto">
            <a:xfrm>
              <a:off x="-1588" y="5434013"/>
              <a:ext cx="2247901" cy="66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b="0">
                  <a:ea typeface="新細明體" pitchFamily="18" charset="-120"/>
                </a:rPr>
                <a:t>simplified</a:t>
              </a:r>
              <a:r>
                <a:rPr lang="en-US" altLang="en-US" b="0"/>
                <a:t> branching structure</a:t>
              </a:r>
              <a:endParaRPr lang="zh-TW" altLang="en-US" b="0">
                <a:ea typeface="新細明體" pitchFamily="18" charset="-12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1553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1027" name="Picture 3" descr="C:\Users\Yao\Desktop\未命名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0" y="1628800"/>
            <a:ext cx="884878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02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Automatic</a:t>
            </a:r>
          </a:p>
          <a:p>
            <a:pPr lvl="1"/>
            <a:r>
              <a:rPr lang="en-US" altLang="zh-TW" dirty="0" smtClean="0"/>
              <a:t>Mesh Contraction</a:t>
            </a:r>
          </a:p>
          <a:p>
            <a:pPr lvl="1"/>
            <a:r>
              <a:rPr lang="en-US" altLang="zh-TW" dirty="0" smtClean="0"/>
              <a:t>Least Square Mesh</a:t>
            </a:r>
          </a:p>
          <a:p>
            <a:r>
              <a:rPr lang="en-US" altLang="zh-TW" dirty="0" smtClean="0"/>
              <a:t>Sketching</a:t>
            </a:r>
          </a:p>
          <a:p>
            <a:pPr lvl="1"/>
            <a:r>
              <a:rPr lang="en-US" altLang="zh-TW" dirty="0" smtClean="0"/>
              <a:t>Blending</a:t>
            </a:r>
          </a:p>
          <a:p>
            <a:pPr lvl="1"/>
            <a:r>
              <a:rPr lang="en-US" altLang="zh-TW" dirty="0" smtClean="0"/>
              <a:t>Depth Peeling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Skeleton Extraction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51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Depth peeling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Skeleton Sketching</a:t>
            </a:r>
            <a:endParaRPr lang="zh-TW" altLang="en-US" dirty="0"/>
          </a:p>
        </p:txBody>
      </p:sp>
      <p:pic>
        <p:nvPicPr>
          <p:cNvPr id="4" name="Drawing_SKL_3X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80" y="2132856"/>
            <a:ext cx="6127374" cy="462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8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Depth peeling</a:t>
            </a:r>
            <a:endParaRPr lang="zh-TW" altLang="en-US" dirty="0"/>
          </a:p>
        </p:txBody>
      </p:sp>
      <p:pic>
        <p:nvPicPr>
          <p:cNvPr id="9218" name="Picture 2" descr="C:\Users\Yao\Desktop\29fig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04864"/>
            <a:ext cx="6192688" cy="275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07995" y="507129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Using Fragment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to simulate depth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884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Depth peeling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1693" y="2130380"/>
            <a:ext cx="1512168" cy="1584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22307" y="2245159"/>
            <a:ext cx="1512168" cy="15121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78291" y="2389175"/>
            <a:ext cx="1512168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31" y="1910661"/>
            <a:ext cx="6216774" cy="2117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449031" y="4055329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shaer</a:t>
            </a:r>
            <a:r>
              <a:rPr lang="en-US" altLang="zh-TW" dirty="0" smtClean="0"/>
              <a:t> would help us to delete non-necessary layer 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9810" y="4450600"/>
            <a:ext cx="66459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/>
              <a:t>char _</a:t>
            </a:r>
            <a:r>
              <a:rPr lang="en-US" altLang="zh-TW" sz="1400" dirty="0" err="1"/>
              <a:t>fp_peel</a:t>
            </a:r>
            <a:r>
              <a:rPr lang="en-US" altLang="zh-TW" sz="1400" dirty="0"/>
              <a:t>[] = </a:t>
            </a:r>
          </a:p>
          <a:p>
            <a:r>
              <a:rPr lang="en-US" altLang="zh-TW" sz="1400" dirty="0"/>
              <a:t>        "!!ARBfp1.0\n"</a:t>
            </a:r>
          </a:p>
          <a:p>
            <a:r>
              <a:rPr lang="en-US" altLang="zh-TW" sz="1400" dirty="0"/>
              <a:t>        "OPTION </a:t>
            </a:r>
            <a:r>
              <a:rPr lang="en-US" altLang="zh-TW" sz="1400" dirty="0" err="1"/>
              <a:t>ARB_fragment_program_shadow</a:t>
            </a:r>
            <a:r>
              <a:rPr lang="en-US" altLang="zh-TW" sz="1400" dirty="0"/>
              <a:t>;\n"</a:t>
            </a:r>
          </a:p>
          <a:p>
            <a:r>
              <a:rPr lang="en-US" altLang="zh-TW" sz="1400" dirty="0"/>
              <a:t>        "TEMP R0;\n"</a:t>
            </a:r>
          </a:p>
          <a:p>
            <a:r>
              <a:rPr lang="fr-FR" altLang="zh-TW" sz="1400" dirty="0"/>
              <a:t>        "TEX R0.x, fragment.position, texture[0],  </a:t>
            </a:r>
            <a:r>
              <a:rPr lang="fr-FR" altLang="zh-TW" sz="1400" dirty="0" smtClean="0"/>
              <a:t>SHADOWRECT</a:t>
            </a:r>
            <a:r>
              <a:rPr lang="fr-FR" altLang="zh-TW" sz="1400" dirty="0"/>
              <a:t>;\n" </a:t>
            </a:r>
          </a:p>
          <a:p>
            <a:r>
              <a:rPr lang="pt-BR" altLang="zh-TW" sz="1400" dirty="0"/>
              <a:t>        "ADD R0.x, R0.x, -0.5;\n"           </a:t>
            </a:r>
          </a:p>
          <a:p>
            <a:r>
              <a:rPr lang="en-US" altLang="zh-TW" sz="1400" dirty="0"/>
              <a:t>        "KIL R0.x;\n"                       </a:t>
            </a:r>
          </a:p>
          <a:p>
            <a:r>
              <a:rPr lang="en-US" altLang="zh-TW" sz="1400" dirty="0"/>
              <a:t>        "MOV </a:t>
            </a:r>
            <a:r>
              <a:rPr lang="en-US" altLang="zh-TW" sz="1400" dirty="0" err="1"/>
              <a:t>result.color</a:t>
            </a:r>
            <a:r>
              <a:rPr lang="en-US" altLang="zh-TW" sz="1400" dirty="0"/>
              <a:t>, </a:t>
            </a:r>
            <a:r>
              <a:rPr lang="en-US" altLang="zh-TW" sz="1400" dirty="0" err="1"/>
              <a:t>fragment.color</a:t>
            </a:r>
            <a:r>
              <a:rPr lang="en-US" altLang="zh-TW" sz="1400" dirty="0"/>
              <a:t>;\n"</a:t>
            </a:r>
          </a:p>
          <a:p>
            <a:r>
              <a:rPr lang="en-US" altLang="zh-TW" sz="1400" dirty="0"/>
              <a:t>        "END\n";</a:t>
            </a:r>
          </a:p>
        </p:txBody>
      </p:sp>
    </p:spTree>
    <p:extLst>
      <p:ext uri="{BB962C8B-B14F-4D97-AF65-F5344CB8AC3E}">
        <p14:creationId xmlns:p14="http://schemas.microsoft.com/office/powerpoint/2010/main" val="5937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Peeling Layer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1556792"/>
            <a:ext cx="631844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static </a:t>
            </a:r>
            <a:r>
              <a:rPr lang="en-US" altLang="zh-TW" sz="1200" dirty="0" err="1"/>
              <a:t>tex_object_rectangle</a:t>
            </a:r>
            <a:r>
              <a:rPr lang="en-US" altLang="zh-TW" sz="1200" dirty="0"/>
              <a:t>  </a:t>
            </a:r>
            <a:r>
              <a:rPr lang="en-US" altLang="zh-TW" sz="1200" dirty="0" err="1"/>
              <a:t>ztex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rgba_layer</a:t>
            </a:r>
            <a:r>
              <a:rPr lang="en-US" altLang="zh-TW" sz="1200" dirty="0"/>
              <a:t>[MAX_LAYERS];</a:t>
            </a:r>
          </a:p>
          <a:p>
            <a:endParaRPr lang="zh-TW" altLang="en-US" sz="1200" dirty="0"/>
          </a:p>
          <a:p>
            <a:r>
              <a:rPr lang="en-US" altLang="zh-TW" sz="1200" dirty="0"/>
              <a:t>static </a:t>
            </a:r>
            <a:r>
              <a:rPr lang="en-US" altLang="zh-TW" sz="1200" dirty="0" err="1"/>
              <a:t>arb_fragment_program</a:t>
            </a:r>
            <a:r>
              <a:rPr lang="en-US" altLang="zh-TW" sz="1200" dirty="0"/>
              <a:t> </a:t>
            </a:r>
            <a:r>
              <a:rPr lang="en-US" altLang="zh-TW" sz="1200" dirty="0" err="1"/>
              <a:t>fp_peel</a:t>
            </a:r>
            <a:endParaRPr lang="en-US" altLang="zh-TW" sz="1200" dirty="0" smtClean="0"/>
          </a:p>
          <a:p>
            <a:r>
              <a:rPr lang="en-US" altLang="zh-TW" sz="1200" dirty="0" smtClean="0"/>
              <a:t>//------------------------------------------------------------------------</a:t>
            </a:r>
            <a:endParaRPr lang="en-US" altLang="zh-TW" sz="1200" dirty="0"/>
          </a:p>
          <a:p>
            <a:r>
              <a:rPr lang="en-US" altLang="zh-TW" sz="1200" dirty="0" err="1" smtClean="0"/>
              <a:t>ztex.bind</a:t>
            </a:r>
            <a:r>
              <a:rPr lang="en-US" altLang="zh-TW" sz="1200" dirty="0"/>
              <a:t>();  </a:t>
            </a:r>
            <a:endParaRPr lang="en-US" altLang="zh-TW" sz="1200" dirty="0" smtClean="0"/>
          </a:p>
          <a:p>
            <a:r>
              <a:rPr lang="en-US" altLang="zh-TW" sz="1200" dirty="0" smtClean="0"/>
              <a:t>if </a:t>
            </a:r>
            <a:r>
              <a:rPr lang="en-US" altLang="zh-TW" sz="1200" dirty="0"/>
              <a:t>(l &gt; 0) {</a:t>
            </a:r>
          </a:p>
          <a:p>
            <a:r>
              <a:rPr lang="en-US" altLang="zh-TW" sz="1200" dirty="0"/>
              <a:t> </a:t>
            </a:r>
            <a:r>
              <a:rPr lang="en-US" altLang="zh-TW" sz="1200" dirty="0" smtClean="0"/>
              <a:t>     </a:t>
            </a:r>
            <a:r>
              <a:rPr lang="en-US" altLang="zh-TW" sz="1200" dirty="0" err="1" smtClean="0"/>
              <a:t>glEnable</a:t>
            </a:r>
            <a:r>
              <a:rPr lang="en-US" altLang="zh-TW" sz="1200" dirty="0" smtClean="0"/>
              <a:t>(GL_FRAGMENT_PROGRAM_ARB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/>
              <a:t> </a:t>
            </a:r>
            <a:r>
              <a:rPr lang="en-US" altLang="zh-TW" sz="1200" dirty="0" smtClean="0"/>
              <a:t>    </a:t>
            </a:r>
            <a:r>
              <a:rPr lang="en-US" altLang="zh-TW" sz="1200" dirty="0" err="1" smtClean="0"/>
              <a:t>fp_peel.bind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}</a:t>
            </a:r>
            <a:endParaRPr lang="en-US" altLang="zh-TW" sz="1200" dirty="0"/>
          </a:p>
          <a:p>
            <a:endParaRPr lang="zh-TW" altLang="en-US" sz="1200" dirty="0"/>
          </a:p>
          <a:p>
            <a:r>
              <a:rPr lang="en-US" altLang="zh-TW" sz="1200" dirty="0" err="1" smtClean="0"/>
              <a:t>glDisable</a:t>
            </a:r>
            <a:r>
              <a:rPr lang="en-US" altLang="zh-TW" sz="1200" dirty="0" smtClean="0"/>
              <a:t>(GL_CULL_FACE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err="1" smtClean="0"/>
              <a:t>m_scene_Mesh</a:t>
            </a:r>
            <a:r>
              <a:rPr lang="en-US" altLang="zh-TW" sz="1200" dirty="0" smtClean="0"/>
              <a:t>-</a:t>
            </a:r>
            <a:r>
              <a:rPr lang="en-US" altLang="zh-TW" sz="1200" dirty="0"/>
              <a:t>&gt;</a:t>
            </a:r>
            <a:r>
              <a:rPr lang="en-US" altLang="zh-TW" sz="1200" dirty="0" err="1"/>
              <a:t>Render_Solid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/>
              <a:t>   </a:t>
            </a:r>
            <a:endParaRPr lang="en-US" altLang="zh-TW" sz="1200" dirty="0" smtClean="0"/>
          </a:p>
          <a:p>
            <a:r>
              <a:rPr lang="en-US" altLang="zh-TW" sz="1200" dirty="0" err="1" smtClean="0"/>
              <a:t>glEnable</a:t>
            </a:r>
            <a:r>
              <a:rPr lang="en-US" altLang="zh-TW" sz="1200" dirty="0" smtClean="0"/>
              <a:t>(GL_CULL_FACE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err="1" smtClean="0"/>
              <a:t>glDisable</a:t>
            </a:r>
            <a:r>
              <a:rPr lang="en-US" altLang="zh-TW" sz="1200" dirty="0" smtClean="0"/>
              <a:t>(GL_FRAGMENT_PROGRAM_ARB</a:t>
            </a:r>
            <a:r>
              <a:rPr lang="en-US" altLang="zh-TW" sz="1200" dirty="0"/>
              <a:t>);</a:t>
            </a:r>
          </a:p>
          <a:p>
            <a:endParaRPr lang="zh-TW" altLang="en-US" sz="1200" dirty="0"/>
          </a:p>
          <a:p>
            <a:r>
              <a:rPr lang="en-US" altLang="zh-TW" sz="1200" dirty="0" err="1" smtClean="0"/>
              <a:t>ztex.bind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glCopyTexSubImage2D(GL_TEXTURE_RECTANGLE_NV</a:t>
            </a:r>
            <a:r>
              <a:rPr lang="en-US" altLang="zh-TW" sz="1200" dirty="0"/>
              <a:t>, 0, 0, 0, 0, 0,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 smtClean="0"/>
              <a:t>);</a:t>
            </a:r>
          </a:p>
          <a:p>
            <a:r>
              <a:rPr lang="en-US" altLang="zh-TW" sz="1200" dirty="0" err="1" smtClean="0"/>
              <a:t>glFinish</a:t>
            </a:r>
            <a:r>
              <a:rPr lang="en-US" altLang="zh-TW" sz="1200" dirty="0"/>
              <a:t>();</a:t>
            </a:r>
          </a:p>
          <a:p>
            <a:endParaRPr lang="en-US" altLang="zh-TW" sz="1200" dirty="0"/>
          </a:p>
          <a:p>
            <a:r>
              <a:rPr lang="en-US" altLang="zh-TW" sz="1200" dirty="0" smtClean="0"/>
              <a:t>// </a:t>
            </a:r>
            <a:r>
              <a:rPr lang="en-US" altLang="zh-TW" sz="1200" dirty="0"/>
              <a:t>copy the RGBA of the layer</a:t>
            </a:r>
          </a:p>
          <a:p>
            <a:r>
              <a:rPr lang="en-US" altLang="zh-TW" sz="1200" dirty="0" err="1" smtClean="0"/>
              <a:t>rgba_layer</a:t>
            </a:r>
            <a:r>
              <a:rPr lang="en-US" altLang="zh-TW" sz="1200" dirty="0" smtClean="0"/>
              <a:t>[l</a:t>
            </a:r>
            <a:r>
              <a:rPr lang="en-US" altLang="zh-TW" sz="1200" dirty="0"/>
              <a:t>].bind();</a:t>
            </a:r>
          </a:p>
          <a:p>
            <a:r>
              <a:rPr lang="en-US" altLang="zh-TW" sz="1200" dirty="0" smtClean="0"/>
              <a:t>glCopyTexSubImage2D(GL_TEXTURE_RECTANGLE_NV</a:t>
            </a:r>
            <a:r>
              <a:rPr lang="en-US" altLang="zh-TW" sz="1200" dirty="0"/>
              <a:t>, 0, 0, 0, 0, 0,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);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130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Peeling Layer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9512" y="1628800"/>
            <a:ext cx="831641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//---------------Texture Buffer </a:t>
            </a:r>
            <a:r>
              <a:rPr lang="zh-TW" altLang="en-US" sz="1200" dirty="0"/>
              <a:t>初始化</a:t>
            </a:r>
            <a:r>
              <a:rPr lang="en-US" altLang="zh-TW" sz="1200" dirty="0"/>
              <a:t>---------------//</a:t>
            </a:r>
            <a:endParaRPr lang="zh-TW" altLang="en-US" sz="1200" dirty="0"/>
          </a:p>
          <a:p>
            <a:r>
              <a:rPr lang="en-US" altLang="zh-TW" sz="1200" dirty="0"/>
              <a:t>void DP_COM::</a:t>
            </a:r>
            <a:r>
              <a:rPr lang="en-US" altLang="zh-TW" sz="1200" dirty="0" err="1"/>
              <a:t>Set_BufferObj</a:t>
            </a:r>
            <a:r>
              <a:rPr lang="en-US" altLang="zh-TW" sz="1200" dirty="0"/>
              <a:t>(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 )</a:t>
            </a:r>
          </a:p>
          <a:p>
            <a:r>
              <a:rPr lang="en-US" altLang="zh-TW" sz="1200" dirty="0"/>
              <a:t>{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ztex.bind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zbuf</a:t>
            </a:r>
            <a:r>
              <a:rPr lang="en-US" altLang="zh-TW" sz="1200" dirty="0" smtClean="0"/>
              <a:t> </a:t>
            </a:r>
            <a:r>
              <a:rPr lang="en-US" altLang="zh-TW" sz="1200" dirty="0"/>
              <a:t>= new </a:t>
            </a:r>
            <a:r>
              <a:rPr lang="en-US" altLang="zh-TW" sz="1200" dirty="0" err="1"/>
              <a:t>GLuint</a:t>
            </a:r>
            <a:r>
              <a:rPr lang="en-US" altLang="zh-TW" sz="1200" dirty="0"/>
              <a:t> [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 *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 ];</a:t>
            </a:r>
          </a:p>
          <a:p>
            <a:endParaRPr lang="zh-TW" altLang="en-US" sz="1200" dirty="0"/>
          </a:p>
          <a:p>
            <a:r>
              <a:rPr lang="en-US" altLang="zh-TW" sz="1200" dirty="0" smtClean="0"/>
              <a:t>   glTexImage2D(GL_TEXTURE_RECTANGLE_NV</a:t>
            </a:r>
            <a:r>
              <a:rPr lang="en-US" altLang="zh-TW" sz="1200" dirty="0"/>
              <a:t>, 0, GL_DEPTH_COMPONENT, </a:t>
            </a:r>
            <a:r>
              <a:rPr lang="en-US" altLang="zh-TW" sz="1200" dirty="0" smtClean="0"/>
              <a:t>                     </a:t>
            </a:r>
            <a:br>
              <a:rPr lang="en-US" altLang="zh-TW" sz="1200" dirty="0" smtClean="0"/>
            </a:br>
            <a:r>
              <a:rPr lang="en-US" altLang="zh-TW" sz="1200" dirty="0" smtClean="0"/>
              <a:t>                         </a:t>
            </a:r>
            <a:r>
              <a:rPr lang="en-US" altLang="zh-TW" sz="1200" dirty="0" err="1" smtClean="0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, 0, </a:t>
            </a:r>
          </a:p>
          <a:p>
            <a:r>
              <a:rPr lang="en-US" altLang="zh-TW" sz="1200" dirty="0"/>
              <a:t> </a:t>
            </a:r>
            <a:r>
              <a:rPr lang="en-US" altLang="zh-TW" sz="1200" dirty="0" smtClean="0"/>
              <a:t>                        GL_DEPTH_COMPONENT</a:t>
            </a:r>
            <a:r>
              <a:rPr lang="en-US" altLang="zh-TW" sz="1200" dirty="0"/>
              <a:t>, GL_UNSIGNED_INT, </a:t>
            </a:r>
            <a:r>
              <a:rPr lang="en-US" altLang="zh-TW" sz="1200" dirty="0" err="1"/>
              <a:t>zbuf</a:t>
            </a:r>
            <a:r>
              <a:rPr lang="en-US" altLang="zh-TW" sz="1200" dirty="0"/>
              <a:t>);</a:t>
            </a:r>
          </a:p>
          <a:p>
            <a:r>
              <a:rPr lang="zh-TW" altLang="en-US" sz="1200" dirty="0"/>
              <a:t> </a:t>
            </a:r>
            <a:r>
              <a:rPr lang="zh-TW" altLang="en-US" sz="1200" dirty="0" smtClean="0"/>
              <a:t>  </a:t>
            </a:r>
            <a:r>
              <a:rPr lang="en-US" altLang="zh-TW" sz="1200" dirty="0" smtClean="0"/>
              <a:t>for(</a:t>
            </a:r>
            <a:r>
              <a:rPr lang="en-US" altLang="zh-TW" sz="1200" dirty="0" err="1" smtClean="0"/>
              <a:t>int</a:t>
            </a:r>
            <a:r>
              <a:rPr lang="en-US" altLang="zh-TW" sz="1200" dirty="0" smtClean="0"/>
              <a:t> </a:t>
            </a:r>
            <a:r>
              <a:rPr lang="en-US" altLang="zh-TW" sz="1200" dirty="0" err="1"/>
              <a:t>i</a:t>
            </a:r>
            <a:r>
              <a:rPr lang="en-US" altLang="zh-TW" sz="1200" dirty="0"/>
              <a:t>=0; </a:t>
            </a:r>
            <a:r>
              <a:rPr lang="en-US" altLang="zh-TW" sz="1200" dirty="0" err="1"/>
              <a:t>i</a:t>
            </a:r>
            <a:r>
              <a:rPr lang="en-US" altLang="zh-TW" sz="1200" dirty="0"/>
              <a:t> &lt; MAX_LAYERS; </a:t>
            </a:r>
            <a:r>
              <a:rPr lang="en-US" altLang="zh-TW" sz="1200" dirty="0" err="1"/>
              <a:t>i</a:t>
            </a:r>
            <a:r>
              <a:rPr lang="en-US" altLang="zh-TW" sz="1200" dirty="0"/>
              <a:t>++)</a:t>
            </a:r>
          </a:p>
          <a:p>
            <a:r>
              <a:rPr lang="en-US" altLang="zh-TW" sz="1200" dirty="0" smtClean="0"/>
              <a:t>   {</a:t>
            </a:r>
            <a:endParaRPr lang="en-US" altLang="zh-TW" sz="1200" dirty="0"/>
          </a:p>
          <a:p>
            <a:r>
              <a:rPr lang="en-US" altLang="zh-TW" sz="1200" dirty="0" smtClean="0"/>
              <a:t>       </a:t>
            </a:r>
            <a:r>
              <a:rPr lang="en-US" altLang="zh-TW" sz="1200" dirty="0" err="1" smtClean="0"/>
              <a:t>rgba_layer</a:t>
            </a:r>
            <a:r>
              <a:rPr lang="en-US" altLang="zh-TW" sz="1200" dirty="0" smtClean="0"/>
              <a:t>[</a:t>
            </a:r>
            <a:r>
              <a:rPr lang="en-US" altLang="zh-TW" sz="1200" dirty="0" err="1" smtClean="0"/>
              <a:t>i</a:t>
            </a:r>
            <a:r>
              <a:rPr lang="en-US" altLang="zh-TW" sz="1200" dirty="0"/>
              <a:t>].bind();</a:t>
            </a:r>
          </a:p>
          <a:p>
            <a:r>
              <a:rPr lang="en-US" altLang="zh-TW" sz="1200" dirty="0" smtClean="0"/>
              <a:t>       glTexImage2D(GL_TEXTURE_RECTANGLE_NV</a:t>
            </a:r>
            <a:r>
              <a:rPr lang="en-US" altLang="zh-TW" sz="1200" dirty="0"/>
              <a:t>, 0, GL_RGBA8,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smtClean="0"/>
              <a:t>   </a:t>
            </a:r>
            <a:br>
              <a:rPr lang="en-US" altLang="zh-TW" sz="1200" dirty="0" smtClean="0"/>
            </a:br>
            <a:r>
              <a:rPr lang="en-US" altLang="zh-TW" sz="1200" dirty="0" smtClean="0"/>
              <a:t>                             </a:t>
            </a:r>
            <a:r>
              <a:rPr lang="en-US" altLang="zh-TW" sz="1200" dirty="0" err="1" smtClean="0"/>
              <a:t>scene_height</a:t>
            </a:r>
            <a:r>
              <a:rPr lang="en-US" altLang="zh-TW" sz="1200" dirty="0"/>
              <a:t>, 0, </a:t>
            </a:r>
          </a:p>
          <a:p>
            <a:r>
              <a:rPr lang="en-US" altLang="zh-TW" sz="1200" dirty="0" smtClean="0"/>
              <a:t>                             GL_RGBA</a:t>
            </a:r>
            <a:r>
              <a:rPr lang="en-US" altLang="zh-TW" sz="1200" dirty="0"/>
              <a:t>, GL_UNSIGNED_BYTE, </a:t>
            </a:r>
            <a:r>
              <a:rPr lang="en-US" altLang="zh-TW" sz="1200" dirty="0" err="1"/>
              <a:t>zbuf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/>
              <a:t> </a:t>
            </a:r>
            <a:r>
              <a:rPr lang="en-US" altLang="zh-TW" sz="1200" dirty="0" smtClean="0"/>
              <a:t>      </a:t>
            </a:r>
            <a:r>
              <a:rPr lang="en-US" altLang="zh-TW" sz="1200" dirty="0" err="1" smtClean="0"/>
              <a:t>rgba_layer</a:t>
            </a:r>
            <a:r>
              <a:rPr lang="en-US" altLang="zh-TW" sz="1200" dirty="0" smtClean="0"/>
              <a:t>[</a:t>
            </a:r>
            <a:r>
              <a:rPr lang="en-US" altLang="zh-TW" sz="1200" dirty="0" err="1" smtClean="0"/>
              <a:t>i</a:t>
            </a:r>
            <a:r>
              <a:rPr lang="en-US" altLang="zh-TW" sz="1200" dirty="0"/>
              <a:t>].parameter(GL_TEXTURE_MIN_FILTER, GL_NEAREST);</a:t>
            </a:r>
          </a:p>
          <a:p>
            <a:r>
              <a:rPr lang="en-US" altLang="zh-TW" sz="1200" dirty="0" smtClean="0"/>
              <a:t>       </a:t>
            </a:r>
            <a:r>
              <a:rPr lang="en-US" altLang="zh-TW" sz="1200" dirty="0" err="1" smtClean="0"/>
              <a:t>rgba_layer</a:t>
            </a:r>
            <a:r>
              <a:rPr lang="en-US" altLang="zh-TW" sz="1200" dirty="0" smtClean="0"/>
              <a:t>[</a:t>
            </a:r>
            <a:r>
              <a:rPr lang="en-US" altLang="zh-TW" sz="1200" dirty="0" err="1" smtClean="0"/>
              <a:t>i</a:t>
            </a:r>
            <a:r>
              <a:rPr lang="en-US" altLang="zh-TW" sz="1200" dirty="0"/>
              <a:t>].parameter(GL_TEXTURE_MAG_FILTER, GL_NEAREST</a:t>
            </a:r>
            <a:r>
              <a:rPr lang="en-US" altLang="zh-TW" sz="1200" dirty="0" smtClean="0"/>
              <a:t>);</a:t>
            </a:r>
            <a:endParaRPr lang="zh-TW" altLang="en-US" sz="1200" dirty="0"/>
          </a:p>
          <a:p>
            <a:r>
              <a:rPr lang="en-US" altLang="zh-TW" sz="1200" dirty="0" smtClean="0"/>
              <a:t>   }</a:t>
            </a:r>
            <a:endParaRPr lang="en-US" altLang="zh-TW" sz="1200" dirty="0"/>
          </a:p>
          <a:p>
            <a:r>
              <a:rPr lang="en-US" altLang="zh-TW" sz="1200" dirty="0"/>
              <a:t> </a:t>
            </a:r>
            <a:r>
              <a:rPr lang="en-US" altLang="zh-TW" sz="1200" dirty="0" smtClean="0"/>
              <a:t>  delete </a:t>
            </a:r>
            <a:r>
              <a:rPr lang="en-US" altLang="zh-TW" sz="1200" dirty="0"/>
              <a:t>[] </a:t>
            </a:r>
            <a:r>
              <a:rPr lang="en-US" altLang="zh-TW" sz="1200" dirty="0" err="1"/>
              <a:t>zbuf</a:t>
            </a:r>
            <a:r>
              <a:rPr lang="en-US" altLang="zh-TW" sz="1200" dirty="0" smtClean="0"/>
              <a:t>;</a:t>
            </a:r>
            <a:r>
              <a:rPr lang="en-US" altLang="zh-TW" sz="1200" dirty="0"/>
              <a:t/>
            </a:r>
            <a:br>
              <a:rPr lang="en-US" altLang="zh-TW" sz="1200" dirty="0"/>
            </a:br>
            <a:r>
              <a:rPr lang="en-US" altLang="zh-TW" sz="1200" dirty="0" smtClean="0"/>
              <a:t>   glProgramEnvParameter4fARB(GL_FRAGMENT_PROGRAM_ARB</a:t>
            </a:r>
            <a:r>
              <a:rPr lang="en-US" altLang="zh-TW" sz="1200" dirty="0"/>
              <a:t>, 0, 0.6, 0.6, 0.6, 0.6);</a:t>
            </a:r>
          </a:p>
          <a:p>
            <a:endParaRPr lang="zh-TW" altLang="en-US" sz="1200" dirty="0"/>
          </a:p>
          <a:p>
            <a:r>
              <a:rPr lang="en-US" altLang="zh-TW" sz="1200" dirty="0" smtClean="0"/>
              <a:t/>
            </a:r>
            <a:br>
              <a:rPr lang="en-US" altLang="zh-TW" sz="1200" dirty="0" smtClean="0"/>
            </a:br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ClearBuffer</a:t>
            </a:r>
            <a:r>
              <a:rPr lang="en-US" altLang="zh-TW" sz="1200" dirty="0" smtClean="0"/>
              <a:t>();</a:t>
            </a:r>
            <a:br>
              <a:rPr lang="en-US" altLang="zh-TW" sz="1200" dirty="0" smtClean="0"/>
            </a:br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m_pZBuffer</a:t>
            </a:r>
            <a:r>
              <a:rPr lang="en-US" altLang="zh-TW" sz="1200" dirty="0" smtClean="0"/>
              <a:t> </a:t>
            </a:r>
            <a:r>
              <a:rPr lang="en-US" altLang="zh-TW" sz="1200" dirty="0"/>
              <a:t>= new float[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 *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 * MAX_LAYERS</a:t>
            </a:r>
            <a:r>
              <a:rPr lang="en-US" altLang="zh-TW" sz="1200" dirty="0" smtClean="0"/>
              <a:t>];</a:t>
            </a:r>
            <a:br>
              <a:rPr lang="en-US" altLang="zh-TW" sz="1200" dirty="0" smtClean="0"/>
            </a:br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m_ValidBuffer</a:t>
            </a:r>
            <a:r>
              <a:rPr lang="en-US" altLang="zh-TW" sz="1200" dirty="0" smtClean="0"/>
              <a:t> </a:t>
            </a:r>
            <a:r>
              <a:rPr lang="en-US" altLang="zh-TW" sz="1200" dirty="0"/>
              <a:t>= new </a:t>
            </a:r>
            <a:r>
              <a:rPr lang="en-US" altLang="zh-TW" sz="1200" dirty="0" err="1"/>
              <a:t>bool</a:t>
            </a:r>
            <a:r>
              <a:rPr lang="en-US" altLang="zh-TW" sz="1200" dirty="0"/>
              <a:t> [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 *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];</a:t>
            </a:r>
          </a:p>
          <a:p>
            <a:r>
              <a:rPr lang="en-US" altLang="zh-TW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1566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Peeling Layer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544" y="1478389"/>
            <a:ext cx="777686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void DP_COM::</a:t>
            </a:r>
            <a:r>
              <a:rPr lang="en-US" altLang="zh-TW" sz="1200" dirty="0" err="1"/>
              <a:t>Peeling_layer</a:t>
            </a:r>
            <a:r>
              <a:rPr lang="en-US" altLang="zh-TW" sz="1200" dirty="0"/>
              <a:t>(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int</a:t>
            </a:r>
            <a:r>
              <a:rPr lang="en-US" altLang="zh-TW" sz="1200" dirty="0"/>
              <a:t> layer, </a:t>
            </a:r>
            <a:r>
              <a:rPr lang="en-US" altLang="zh-TW" sz="1200" dirty="0" err="1"/>
              <a:t>Tri_Mesh</a:t>
            </a:r>
            <a:r>
              <a:rPr lang="en-US" altLang="zh-TW" sz="1200" dirty="0"/>
              <a:t>* mesh )</a:t>
            </a:r>
          </a:p>
          <a:p>
            <a:r>
              <a:rPr lang="en-US" altLang="zh-TW" sz="1200" dirty="0"/>
              <a:t>{</a:t>
            </a:r>
          </a:p>
          <a:p>
            <a:endParaRPr lang="en-US" altLang="zh-TW" sz="1200" dirty="0" smtClean="0"/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glClear</a:t>
            </a:r>
            <a:r>
              <a:rPr lang="en-US" altLang="zh-TW" sz="1200" dirty="0" smtClean="0"/>
              <a:t>(GL_COLOR_BUFFER_BIT </a:t>
            </a:r>
            <a:r>
              <a:rPr lang="en-US" altLang="zh-TW" sz="1200" dirty="0"/>
              <a:t>| GL_DEPTH_BUFFER_BIT</a:t>
            </a:r>
            <a:r>
              <a:rPr lang="en-US" altLang="zh-TW" sz="1200" dirty="0" smtClean="0"/>
              <a:t>);</a:t>
            </a:r>
            <a:endParaRPr lang="zh-TW" altLang="en-US" sz="1200" dirty="0"/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ztex.bind</a:t>
            </a:r>
            <a:r>
              <a:rPr lang="en-US" altLang="zh-TW" sz="1200" dirty="0"/>
              <a:t>();  </a:t>
            </a:r>
          </a:p>
          <a:p>
            <a:r>
              <a:rPr lang="en-US" altLang="zh-TW" sz="1200" dirty="0" smtClean="0"/>
              <a:t>   if </a:t>
            </a:r>
            <a:r>
              <a:rPr lang="en-US" altLang="zh-TW" sz="1200" dirty="0"/>
              <a:t>(layer &gt; 0) {</a:t>
            </a:r>
          </a:p>
          <a:p>
            <a:r>
              <a:rPr lang="en-US" altLang="zh-TW" sz="1200" dirty="0" smtClean="0"/>
              <a:t>         </a:t>
            </a:r>
            <a:r>
              <a:rPr lang="en-US" altLang="zh-TW" sz="1200" dirty="0" err="1" smtClean="0"/>
              <a:t>glEnable</a:t>
            </a:r>
            <a:r>
              <a:rPr lang="en-US" altLang="zh-TW" sz="1200" dirty="0" smtClean="0"/>
              <a:t>(GL_FRAGMENT_PROGRAM_ARB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smtClean="0"/>
              <a:t>         </a:t>
            </a:r>
            <a:r>
              <a:rPr lang="en-US" altLang="zh-TW" sz="1200" dirty="0" err="1" smtClean="0"/>
              <a:t>fp_peel.bind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    }</a:t>
            </a:r>
            <a:endParaRPr lang="zh-TW" altLang="en-US" sz="1200" dirty="0"/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glDisable</a:t>
            </a:r>
            <a:r>
              <a:rPr lang="en-US" altLang="zh-TW" sz="1200" dirty="0" smtClean="0"/>
              <a:t>(GL_CULL_FACE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smtClean="0"/>
              <a:t>   mesh-</a:t>
            </a:r>
            <a:r>
              <a:rPr lang="en-US" altLang="zh-TW" sz="1200" dirty="0"/>
              <a:t>&gt;</a:t>
            </a:r>
            <a:r>
              <a:rPr lang="en-US" altLang="zh-TW" sz="1200" dirty="0" err="1"/>
              <a:t>Render_Solid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glEnable</a:t>
            </a:r>
            <a:r>
              <a:rPr lang="en-US" altLang="zh-TW" sz="1200" dirty="0" smtClean="0"/>
              <a:t>(GL_CULL_FACE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glDisable</a:t>
            </a:r>
            <a:r>
              <a:rPr lang="en-US" altLang="zh-TW" sz="1200" dirty="0" smtClean="0"/>
              <a:t>(GL_FRAGMENT_PROGRAM_ARB</a:t>
            </a:r>
            <a:r>
              <a:rPr lang="en-US" altLang="zh-TW" sz="1200" dirty="0"/>
              <a:t>);</a:t>
            </a:r>
          </a:p>
          <a:p>
            <a:endParaRPr lang="zh-TW" altLang="en-US" sz="1200" dirty="0"/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ztex.bind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   glCopyTexSubImage2D(GL_TEXTURE_RECTANGLE_NV</a:t>
            </a:r>
            <a:r>
              <a:rPr lang="en-US" altLang="zh-TW" sz="1200" dirty="0"/>
              <a:t>, 0, 0, 0, 0, 0,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);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glFinish</a:t>
            </a:r>
            <a:r>
              <a:rPr lang="en-US" altLang="zh-TW" sz="1200" dirty="0"/>
              <a:t>();</a:t>
            </a:r>
          </a:p>
          <a:p>
            <a:r>
              <a:rPr lang="en-US" altLang="zh-TW" sz="1200" dirty="0" smtClean="0"/>
              <a:t>   // </a:t>
            </a:r>
            <a:r>
              <a:rPr lang="en-US" altLang="zh-TW" sz="1200" dirty="0"/>
              <a:t>copy the RGBA of the layer</a:t>
            </a:r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rgba_layer</a:t>
            </a:r>
            <a:r>
              <a:rPr lang="en-US" altLang="zh-TW" sz="1200" dirty="0" smtClean="0"/>
              <a:t>[layer</a:t>
            </a:r>
            <a:r>
              <a:rPr lang="en-US" altLang="zh-TW" sz="1200" dirty="0"/>
              <a:t>].bind();</a:t>
            </a:r>
          </a:p>
          <a:p>
            <a:r>
              <a:rPr lang="en-US" altLang="zh-TW" sz="1200" dirty="0" smtClean="0"/>
              <a:t>   glCopyTexSubImage2D(GL_TEXTURE_RECTANGLE_NV</a:t>
            </a:r>
            <a:r>
              <a:rPr lang="en-US" altLang="zh-TW" sz="1200" dirty="0"/>
              <a:t>, 0, 0, 0, 0, 0, </a:t>
            </a:r>
            <a:r>
              <a:rPr lang="en-US" altLang="zh-TW" sz="1200" dirty="0" err="1"/>
              <a:t>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);</a:t>
            </a:r>
          </a:p>
          <a:p>
            <a:endParaRPr lang="zh-TW" altLang="en-US" sz="1200" dirty="0"/>
          </a:p>
          <a:p>
            <a:r>
              <a:rPr lang="en-US" altLang="zh-TW" sz="1200" dirty="0" smtClean="0"/>
              <a:t>   </a:t>
            </a:r>
            <a:r>
              <a:rPr lang="en-US" altLang="zh-TW" sz="1200" dirty="0" err="1" smtClean="0"/>
              <a:t>glReadPixels</a:t>
            </a:r>
            <a:r>
              <a:rPr lang="en-US" altLang="zh-TW" sz="1200" dirty="0"/>
              <a:t>(</a:t>
            </a:r>
          </a:p>
          <a:p>
            <a:r>
              <a:rPr lang="en-US" altLang="zh-TW" sz="1200" dirty="0" smtClean="0"/>
              <a:t>   0</a:t>
            </a:r>
            <a:r>
              <a:rPr lang="en-US" altLang="zh-TW" sz="1200" dirty="0"/>
              <a:t>, </a:t>
            </a:r>
            <a:r>
              <a:rPr lang="en-US" altLang="zh-TW" sz="1200" dirty="0" smtClean="0"/>
              <a:t>0,scene_width</a:t>
            </a:r>
            <a:r>
              <a:rPr lang="en-US" altLang="zh-TW" sz="1200" dirty="0"/>
              <a:t>,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, </a:t>
            </a:r>
            <a:r>
              <a:rPr lang="en-US" altLang="zh-TW" sz="1200" dirty="0" smtClean="0"/>
              <a:t>GL_DEPTH_COMPONENT,GL_FLOAT,</a:t>
            </a:r>
          </a:p>
          <a:p>
            <a:r>
              <a:rPr lang="en-US" altLang="zh-TW" sz="1200" dirty="0" smtClean="0"/>
              <a:t>   &amp;</a:t>
            </a:r>
            <a:r>
              <a:rPr lang="en-US" altLang="zh-TW" sz="1200" dirty="0" err="1" smtClean="0"/>
              <a:t>m_pZBuffer</a:t>
            </a:r>
            <a:r>
              <a:rPr lang="en-US" altLang="zh-TW" sz="1200" dirty="0" smtClean="0"/>
              <a:t>[</a:t>
            </a:r>
            <a:r>
              <a:rPr lang="en-US" altLang="zh-TW" sz="1200" dirty="0" err="1" smtClean="0"/>
              <a:t>scene_width</a:t>
            </a:r>
            <a:r>
              <a:rPr lang="en-US" altLang="zh-TW" sz="1200" dirty="0" smtClean="0"/>
              <a:t> </a:t>
            </a:r>
            <a:r>
              <a:rPr lang="en-US" altLang="zh-TW" sz="1200" dirty="0"/>
              <a:t>* </a:t>
            </a:r>
            <a:r>
              <a:rPr lang="en-US" altLang="zh-TW" sz="1200" dirty="0" err="1"/>
              <a:t>scene_height</a:t>
            </a:r>
            <a:r>
              <a:rPr lang="en-US" altLang="zh-TW" sz="1200" dirty="0"/>
              <a:t> * </a:t>
            </a:r>
            <a:r>
              <a:rPr lang="en-US" altLang="zh-TW" sz="1200" dirty="0" smtClean="0"/>
              <a:t>layer]);</a:t>
            </a:r>
            <a:endParaRPr lang="zh-TW" altLang="en-US" sz="1200" dirty="0" smtClean="0"/>
          </a:p>
          <a:p>
            <a:endParaRPr lang="en-US" altLang="zh-TW" sz="1200" dirty="0" smtClean="0"/>
          </a:p>
          <a:p>
            <a:r>
              <a:rPr lang="en-US" altLang="zh-TW" sz="1200" dirty="0" smtClean="0"/>
              <a:t>}</a:t>
            </a:r>
            <a:endParaRPr lang="en-US" altLang="zh-TW" sz="1200" dirty="0"/>
          </a:p>
        </p:txBody>
      </p:sp>
    </p:spTree>
    <p:extLst>
      <p:ext uri="{BB962C8B-B14F-4D97-AF65-F5344CB8AC3E}">
        <p14:creationId xmlns:p14="http://schemas.microsoft.com/office/powerpoint/2010/main" val="543609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application of Depth Peeling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7" y="1844824"/>
            <a:ext cx="4887182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742990"/>
            <a:ext cx="4355976" cy="1926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470" y="1845734"/>
            <a:ext cx="4384529" cy="289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3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Depth peeling</a:t>
            </a:r>
            <a:endParaRPr lang="zh-TW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56792"/>
            <a:ext cx="62865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5536" y="6304088"/>
            <a:ext cx="8280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http://developer.download.nvidia.com/SDK/9.5/Samples/DEMOS/OpenGL/layerz_3x.zip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62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Linear System</a:t>
            </a:r>
            <a:endParaRPr lang="fr-FR" sz="3200" dirty="0"/>
          </a:p>
        </p:txBody>
      </p:sp>
      <p:sp>
        <p:nvSpPr>
          <p:cNvPr id="265260" name="Line 44"/>
          <p:cNvSpPr>
            <a:spLocks noChangeShapeType="1"/>
          </p:cNvSpPr>
          <p:nvPr/>
        </p:nvSpPr>
        <p:spPr bwMode="auto">
          <a:xfrm flipH="1">
            <a:off x="1162050" y="3735388"/>
            <a:ext cx="774700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1" name="Line 45"/>
          <p:cNvSpPr>
            <a:spLocks noChangeShapeType="1"/>
          </p:cNvSpPr>
          <p:nvPr/>
        </p:nvSpPr>
        <p:spPr bwMode="auto">
          <a:xfrm>
            <a:off x="1968500" y="3719513"/>
            <a:ext cx="16986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2" name="Line 46"/>
          <p:cNvSpPr>
            <a:spLocks noChangeShapeType="1"/>
          </p:cNvSpPr>
          <p:nvPr/>
        </p:nvSpPr>
        <p:spPr bwMode="auto">
          <a:xfrm>
            <a:off x="1952625" y="371951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3" name="Line 47"/>
          <p:cNvSpPr>
            <a:spLocks noChangeShapeType="1"/>
          </p:cNvSpPr>
          <p:nvPr/>
        </p:nvSpPr>
        <p:spPr bwMode="auto">
          <a:xfrm flipV="1">
            <a:off x="1952625" y="2882900"/>
            <a:ext cx="822325" cy="85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4" name="Line 48"/>
          <p:cNvSpPr>
            <a:spLocks noChangeShapeType="1"/>
          </p:cNvSpPr>
          <p:nvPr/>
        </p:nvSpPr>
        <p:spPr bwMode="auto">
          <a:xfrm flipH="1" flipV="1">
            <a:off x="1844675" y="2789238"/>
            <a:ext cx="77788" cy="868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5" name="Line 49"/>
          <p:cNvSpPr>
            <a:spLocks noChangeShapeType="1"/>
          </p:cNvSpPr>
          <p:nvPr/>
        </p:nvSpPr>
        <p:spPr bwMode="auto">
          <a:xfrm flipH="1" flipV="1">
            <a:off x="1038225" y="3316288"/>
            <a:ext cx="852488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6" name="Line 50"/>
          <p:cNvSpPr>
            <a:spLocks noChangeShapeType="1"/>
          </p:cNvSpPr>
          <p:nvPr/>
        </p:nvSpPr>
        <p:spPr bwMode="auto">
          <a:xfrm>
            <a:off x="1008063" y="3316288"/>
            <a:ext cx="138112" cy="1147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7" name="Line 51"/>
          <p:cNvSpPr>
            <a:spLocks noChangeShapeType="1"/>
          </p:cNvSpPr>
          <p:nvPr/>
        </p:nvSpPr>
        <p:spPr bwMode="auto">
          <a:xfrm>
            <a:off x="1116013" y="4448175"/>
            <a:ext cx="992187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8" name="Line 52"/>
          <p:cNvSpPr>
            <a:spLocks noChangeShapeType="1"/>
          </p:cNvSpPr>
          <p:nvPr/>
        </p:nvSpPr>
        <p:spPr bwMode="auto">
          <a:xfrm flipV="1">
            <a:off x="2122488" y="4168775"/>
            <a:ext cx="66675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69" name="Line 53"/>
          <p:cNvSpPr>
            <a:spLocks noChangeShapeType="1"/>
          </p:cNvSpPr>
          <p:nvPr/>
        </p:nvSpPr>
        <p:spPr bwMode="auto">
          <a:xfrm flipH="1" flipV="1">
            <a:off x="2743200" y="2867025"/>
            <a:ext cx="61913" cy="128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70" name="Line 54"/>
          <p:cNvSpPr>
            <a:spLocks noChangeShapeType="1"/>
          </p:cNvSpPr>
          <p:nvPr/>
        </p:nvSpPr>
        <p:spPr bwMode="auto">
          <a:xfrm>
            <a:off x="1828800" y="2789238"/>
            <a:ext cx="89852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71" name="Line 55"/>
          <p:cNvSpPr>
            <a:spLocks noChangeShapeType="1"/>
          </p:cNvSpPr>
          <p:nvPr/>
        </p:nvSpPr>
        <p:spPr bwMode="auto">
          <a:xfrm flipH="1">
            <a:off x="1008063" y="2789238"/>
            <a:ext cx="820737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5253" name="Oval 37"/>
          <p:cNvSpPr>
            <a:spLocks noChangeArrowheads="1"/>
          </p:cNvSpPr>
          <p:nvPr/>
        </p:nvSpPr>
        <p:spPr bwMode="auto">
          <a:xfrm>
            <a:off x="1828800" y="3581400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4" name="Oval 38"/>
          <p:cNvSpPr>
            <a:spLocks noChangeArrowheads="1"/>
          </p:cNvSpPr>
          <p:nvPr/>
        </p:nvSpPr>
        <p:spPr bwMode="auto">
          <a:xfrm>
            <a:off x="2663825" y="2727325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5" name="Oval 39"/>
          <p:cNvSpPr>
            <a:spLocks noChangeArrowheads="1"/>
          </p:cNvSpPr>
          <p:nvPr/>
        </p:nvSpPr>
        <p:spPr bwMode="auto">
          <a:xfrm>
            <a:off x="1749425" y="2665413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6" name="Oval 40"/>
          <p:cNvSpPr>
            <a:spLocks noChangeArrowheads="1"/>
          </p:cNvSpPr>
          <p:nvPr/>
        </p:nvSpPr>
        <p:spPr bwMode="auto">
          <a:xfrm>
            <a:off x="914400" y="3194050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7" name="Oval 41"/>
          <p:cNvSpPr>
            <a:spLocks noChangeArrowheads="1"/>
          </p:cNvSpPr>
          <p:nvPr/>
        </p:nvSpPr>
        <p:spPr bwMode="auto">
          <a:xfrm>
            <a:off x="1068388" y="4278313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8" name="Oval 42"/>
          <p:cNvSpPr>
            <a:spLocks noChangeArrowheads="1"/>
          </p:cNvSpPr>
          <p:nvPr/>
        </p:nvSpPr>
        <p:spPr bwMode="auto">
          <a:xfrm>
            <a:off x="1998663" y="4556125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59" name="Oval 43"/>
          <p:cNvSpPr>
            <a:spLocks noChangeArrowheads="1"/>
          </p:cNvSpPr>
          <p:nvPr/>
        </p:nvSpPr>
        <p:spPr bwMode="auto">
          <a:xfrm>
            <a:off x="2695575" y="4014788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5272" name="Text Box 56"/>
          <p:cNvSpPr txBox="1">
            <a:spLocks noChangeArrowheads="1"/>
          </p:cNvSpPr>
          <p:nvPr/>
        </p:nvSpPr>
        <p:spPr bwMode="auto">
          <a:xfrm>
            <a:off x="2170113" y="3402013"/>
            <a:ext cx="2359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i</a:t>
            </a:r>
          </a:p>
        </p:txBody>
      </p:sp>
      <p:sp>
        <p:nvSpPr>
          <p:cNvPr id="265273" name="Text Box 57"/>
          <p:cNvSpPr txBox="1">
            <a:spLocks noChangeArrowheads="1"/>
          </p:cNvSpPr>
          <p:nvPr/>
        </p:nvSpPr>
        <p:spPr bwMode="auto">
          <a:xfrm>
            <a:off x="2960688" y="3944938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j</a:t>
            </a:r>
            <a:r>
              <a:rPr lang="fr-FR" baseline="-25000" dirty="0"/>
              <a:t>1</a:t>
            </a:r>
          </a:p>
        </p:txBody>
      </p:sp>
      <p:sp>
        <p:nvSpPr>
          <p:cNvPr id="265274" name="Text Box 58"/>
          <p:cNvSpPr txBox="1">
            <a:spLocks noChangeArrowheads="1"/>
          </p:cNvSpPr>
          <p:nvPr/>
        </p:nvSpPr>
        <p:spPr bwMode="auto">
          <a:xfrm>
            <a:off x="2138363" y="4873625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j</a:t>
            </a:r>
            <a:r>
              <a:rPr lang="fr-FR" baseline="-25000" dirty="0"/>
              <a:t>2</a:t>
            </a:r>
          </a:p>
        </p:txBody>
      </p:sp>
      <p:sp>
        <p:nvSpPr>
          <p:cNvPr id="265275" name="Text Box 59"/>
          <p:cNvSpPr txBox="1">
            <a:spLocks noChangeArrowheads="1"/>
          </p:cNvSpPr>
          <p:nvPr/>
        </p:nvSpPr>
        <p:spPr bwMode="auto">
          <a:xfrm>
            <a:off x="866775" y="4656138"/>
            <a:ext cx="3898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j</a:t>
            </a:r>
            <a:r>
              <a:rPr lang="fr-FR" baseline="-25000" dirty="0"/>
              <a:t>…</a:t>
            </a:r>
          </a:p>
        </p:txBody>
      </p:sp>
      <p:sp>
        <p:nvSpPr>
          <p:cNvPr id="265276" name="Text Box 60"/>
          <p:cNvSpPr txBox="1">
            <a:spLocks noChangeArrowheads="1"/>
          </p:cNvSpPr>
          <p:nvPr/>
        </p:nvSpPr>
        <p:spPr bwMode="auto">
          <a:xfrm>
            <a:off x="4292600" y="2060848"/>
            <a:ext cx="165942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b="1" dirty="0"/>
              <a:t>U</a:t>
            </a:r>
            <a:r>
              <a:rPr lang="fr-FR" baseline="-25000" dirty="0"/>
              <a:t>i</a:t>
            </a:r>
            <a:r>
              <a:rPr lang="fr-FR" dirty="0"/>
              <a:t> = </a:t>
            </a:r>
            <a:r>
              <a:rPr lang="fr-FR" sz="6600" dirty="0">
                <a:latin typeface="Symbol" pitchFamily="18" charset="2"/>
              </a:rPr>
              <a:t>S</a:t>
            </a:r>
            <a:r>
              <a:rPr lang="fr-FR" dirty="0"/>
              <a:t> a</a:t>
            </a:r>
            <a:r>
              <a:rPr lang="fr-FR" baseline="-25000" dirty="0"/>
              <a:t>i,j</a:t>
            </a:r>
            <a:r>
              <a:rPr lang="fr-FR" b="1" dirty="0"/>
              <a:t>U</a:t>
            </a:r>
            <a:r>
              <a:rPr lang="fr-FR" baseline="-25000" dirty="0"/>
              <a:t>j</a:t>
            </a:r>
          </a:p>
        </p:txBody>
      </p:sp>
      <p:sp>
        <p:nvSpPr>
          <p:cNvPr id="265277" name="Text Box 61"/>
          <p:cNvSpPr txBox="1">
            <a:spLocks noChangeArrowheads="1"/>
          </p:cNvSpPr>
          <p:nvPr/>
        </p:nvSpPr>
        <p:spPr bwMode="auto">
          <a:xfrm>
            <a:off x="5024438" y="3067050"/>
            <a:ext cx="8018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j </a:t>
            </a:r>
            <a:r>
              <a:rPr lang="fr-FR" sz="2000" dirty="0">
                <a:latin typeface="Symbol" pitchFamily="18" charset="2"/>
                <a:sym typeface="Symbol" pitchFamily="18" charset="2"/>
              </a:rPr>
              <a:t></a:t>
            </a:r>
            <a:r>
              <a:rPr lang="fr-FR" sz="2000" dirty="0"/>
              <a:t> N</a:t>
            </a:r>
            <a:r>
              <a:rPr lang="fr-FR" sz="2000" baseline="-25000" dirty="0"/>
              <a:t>i</a:t>
            </a:r>
          </a:p>
        </p:txBody>
      </p:sp>
      <p:sp>
        <p:nvSpPr>
          <p:cNvPr id="265278" name="Rectangle 62"/>
          <p:cNvSpPr>
            <a:spLocks noChangeArrowheads="1"/>
          </p:cNvSpPr>
          <p:nvPr/>
        </p:nvSpPr>
        <p:spPr bwMode="auto">
          <a:xfrm>
            <a:off x="4424363" y="3703638"/>
            <a:ext cx="13260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>
                <a:latin typeface="Symbol" pitchFamily="18" charset="2"/>
                <a:sym typeface="Symbol" pitchFamily="18" charset="2"/>
              </a:rPr>
              <a:t></a:t>
            </a:r>
            <a:r>
              <a:rPr lang="fr-FR" dirty="0"/>
              <a:t> i,j  ai,j &gt; 0</a:t>
            </a:r>
          </a:p>
        </p:txBody>
      </p:sp>
      <p:sp>
        <p:nvSpPr>
          <p:cNvPr id="265279" name="Text Box 63"/>
          <p:cNvSpPr txBox="1">
            <a:spLocks noChangeArrowheads="1"/>
          </p:cNvSpPr>
          <p:nvPr/>
        </p:nvSpPr>
        <p:spPr bwMode="auto">
          <a:xfrm>
            <a:off x="4219575" y="4478338"/>
            <a:ext cx="25305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The border is mapped to</a:t>
            </a:r>
          </a:p>
          <a:p>
            <a:r>
              <a:rPr lang="fr-FR" dirty="0"/>
              <a:t>a convex polygon</a:t>
            </a:r>
          </a:p>
        </p:txBody>
      </p:sp>
      <p:sp>
        <p:nvSpPr>
          <p:cNvPr id="265280" name="Text Box 64"/>
          <p:cNvSpPr txBox="1">
            <a:spLocks noChangeArrowheads="1"/>
          </p:cNvSpPr>
          <p:nvPr/>
        </p:nvSpPr>
        <p:spPr bwMode="auto">
          <a:xfrm>
            <a:off x="590550" y="5773738"/>
            <a:ext cx="1735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[Tutte], [Floater]</a:t>
            </a:r>
          </a:p>
        </p:txBody>
      </p:sp>
    </p:spTree>
    <p:extLst>
      <p:ext uri="{BB962C8B-B14F-4D97-AF65-F5344CB8AC3E}">
        <p14:creationId xmlns:p14="http://schemas.microsoft.com/office/powerpoint/2010/main" val="377926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7" name="Line 67"/>
          <p:cNvSpPr>
            <a:spLocks noChangeShapeType="1"/>
          </p:cNvSpPr>
          <p:nvPr/>
        </p:nvSpPr>
        <p:spPr bwMode="auto">
          <a:xfrm flipV="1">
            <a:off x="1271588" y="3998913"/>
            <a:ext cx="557212" cy="4032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8" name="Line 68"/>
          <p:cNvSpPr>
            <a:spLocks noChangeShapeType="1"/>
          </p:cNvSpPr>
          <p:nvPr/>
        </p:nvSpPr>
        <p:spPr bwMode="auto">
          <a:xfrm>
            <a:off x="1100138" y="3378200"/>
            <a:ext cx="744537" cy="60483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9" name="Line 69"/>
          <p:cNvSpPr>
            <a:spLocks noChangeShapeType="1"/>
          </p:cNvSpPr>
          <p:nvPr/>
        </p:nvSpPr>
        <p:spPr bwMode="auto">
          <a:xfrm>
            <a:off x="1812925" y="3983038"/>
            <a:ext cx="341313" cy="7588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0" name="Line 70"/>
          <p:cNvSpPr>
            <a:spLocks noChangeShapeType="1"/>
          </p:cNvSpPr>
          <p:nvPr/>
        </p:nvSpPr>
        <p:spPr bwMode="auto">
          <a:xfrm>
            <a:off x="1844675" y="3998913"/>
            <a:ext cx="914400" cy="153987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1" name="Line 71"/>
          <p:cNvSpPr>
            <a:spLocks noChangeShapeType="1"/>
          </p:cNvSpPr>
          <p:nvPr/>
        </p:nvSpPr>
        <p:spPr bwMode="auto">
          <a:xfrm flipV="1">
            <a:off x="1812925" y="2805113"/>
            <a:ext cx="31750" cy="1177925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2" name="Line 72"/>
          <p:cNvSpPr>
            <a:spLocks noChangeShapeType="1"/>
          </p:cNvSpPr>
          <p:nvPr/>
        </p:nvSpPr>
        <p:spPr bwMode="auto">
          <a:xfrm flipV="1">
            <a:off x="1828800" y="2851150"/>
            <a:ext cx="1008063" cy="1131888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3" name="Oval 73"/>
          <p:cNvSpPr>
            <a:spLocks noChangeArrowheads="1"/>
          </p:cNvSpPr>
          <p:nvPr/>
        </p:nvSpPr>
        <p:spPr bwMode="auto">
          <a:xfrm>
            <a:off x="1658938" y="3905250"/>
            <a:ext cx="325437" cy="325438"/>
          </a:xfrm>
          <a:prstGeom prst="ellipse">
            <a:avLst/>
          </a:prstGeom>
          <a:solidFill>
            <a:srgbClr val="FFFF00"/>
          </a:solidFill>
          <a:ln w="9525">
            <a:solidFill>
              <a:srgbClr val="FFFF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Linear System</a:t>
            </a:r>
            <a:endParaRPr lang="fr-FR" sz="3200" dirty="0"/>
          </a:p>
        </p:txBody>
      </p:sp>
      <p:sp>
        <p:nvSpPr>
          <p:cNvPr id="266276" name="Line 36"/>
          <p:cNvSpPr>
            <a:spLocks noChangeShapeType="1"/>
          </p:cNvSpPr>
          <p:nvPr/>
        </p:nvSpPr>
        <p:spPr bwMode="auto">
          <a:xfrm flipH="1">
            <a:off x="1162050" y="3735388"/>
            <a:ext cx="774700" cy="650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77" name="Line 37"/>
          <p:cNvSpPr>
            <a:spLocks noChangeShapeType="1"/>
          </p:cNvSpPr>
          <p:nvPr/>
        </p:nvSpPr>
        <p:spPr bwMode="auto">
          <a:xfrm>
            <a:off x="1968500" y="3719513"/>
            <a:ext cx="169863" cy="992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78" name="Line 38"/>
          <p:cNvSpPr>
            <a:spLocks noChangeShapeType="1"/>
          </p:cNvSpPr>
          <p:nvPr/>
        </p:nvSpPr>
        <p:spPr bwMode="auto">
          <a:xfrm>
            <a:off x="1952625" y="3719513"/>
            <a:ext cx="868363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79" name="Line 39"/>
          <p:cNvSpPr>
            <a:spLocks noChangeShapeType="1"/>
          </p:cNvSpPr>
          <p:nvPr/>
        </p:nvSpPr>
        <p:spPr bwMode="auto">
          <a:xfrm flipV="1">
            <a:off x="1952625" y="2882900"/>
            <a:ext cx="822325" cy="852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0" name="Line 40"/>
          <p:cNvSpPr>
            <a:spLocks noChangeShapeType="1"/>
          </p:cNvSpPr>
          <p:nvPr/>
        </p:nvSpPr>
        <p:spPr bwMode="auto">
          <a:xfrm flipH="1" flipV="1">
            <a:off x="1844675" y="2789238"/>
            <a:ext cx="77788" cy="868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1" name="Line 41"/>
          <p:cNvSpPr>
            <a:spLocks noChangeShapeType="1"/>
          </p:cNvSpPr>
          <p:nvPr/>
        </p:nvSpPr>
        <p:spPr bwMode="auto">
          <a:xfrm flipH="1" flipV="1">
            <a:off x="1038225" y="3316288"/>
            <a:ext cx="852488" cy="38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2" name="Line 42"/>
          <p:cNvSpPr>
            <a:spLocks noChangeShapeType="1"/>
          </p:cNvSpPr>
          <p:nvPr/>
        </p:nvSpPr>
        <p:spPr bwMode="auto">
          <a:xfrm>
            <a:off x="1008063" y="3316288"/>
            <a:ext cx="138112" cy="1147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3" name="Line 43"/>
          <p:cNvSpPr>
            <a:spLocks noChangeShapeType="1"/>
          </p:cNvSpPr>
          <p:nvPr/>
        </p:nvSpPr>
        <p:spPr bwMode="auto">
          <a:xfrm>
            <a:off x="1116013" y="4448175"/>
            <a:ext cx="992187" cy="247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4" name="Line 44"/>
          <p:cNvSpPr>
            <a:spLocks noChangeShapeType="1"/>
          </p:cNvSpPr>
          <p:nvPr/>
        </p:nvSpPr>
        <p:spPr bwMode="auto">
          <a:xfrm flipV="1">
            <a:off x="2122488" y="4168775"/>
            <a:ext cx="66675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5" name="Line 45"/>
          <p:cNvSpPr>
            <a:spLocks noChangeShapeType="1"/>
          </p:cNvSpPr>
          <p:nvPr/>
        </p:nvSpPr>
        <p:spPr bwMode="auto">
          <a:xfrm flipH="1" flipV="1">
            <a:off x="2743200" y="2867025"/>
            <a:ext cx="61913" cy="1285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6" name="Line 46"/>
          <p:cNvSpPr>
            <a:spLocks noChangeShapeType="1"/>
          </p:cNvSpPr>
          <p:nvPr/>
        </p:nvSpPr>
        <p:spPr bwMode="auto">
          <a:xfrm>
            <a:off x="1828800" y="2789238"/>
            <a:ext cx="898525" cy="47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7" name="Line 47"/>
          <p:cNvSpPr>
            <a:spLocks noChangeShapeType="1"/>
          </p:cNvSpPr>
          <p:nvPr/>
        </p:nvSpPr>
        <p:spPr bwMode="auto">
          <a:xfrm flipH="1">
            <a:off x="1008063" y="2789238"/>
            <a:ext cx="820737" cy="4810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8" name="Oval 48"/>
          <p:cNvSpPr>
            <a:spLocks noChangeArrowheads="1"/>
          </p:cNvSpPr>
          <p:nvPr/>
        </p:nvSpPr>
        <p:spPr bwMode="auto">
          <a:xfrm>
            <a:off x="1828800" y="3581400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89" name="Oval 49"/>
          <p:cNvSpPr>
            <a:spLocks noChangeArrowheads="1"/>
          </p:cNvSpPr>
          <p:nvPr/>
        </p:nvSpPr>
        <p:spPr bwMode="auto">
          <a:xfrm>
            <a:off x="2663825" y="2727325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0" name="Oval 50"/>
          <p:cNvSpPr>
            <a:spLocks noChangeArrowheads="1"/>
          </p:cNvSpPr>
          <p:nvPr/>
        </p:nvSpPr>
        <p:spPr bwMode="auto">
          <a:xfrm>
            <a:off x="1749425" y="2665413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1" name="Oval 51"/>
          <p:cNvSpPr>
            <a:spLocks noChangeArrowheads="1"/>
          </p:cNvSpPr>
          <p:nvPr/>
        </p:nvSpPr>
        <p:spPr bwMode="auto">
          <a:xfrm>
            <a:off x="914400" y="3194050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2" name="Oval 52"/>
          <p:cNvSpPr>
            <a:spLocks noChangeArrowheads="1"/>
          </p:cNvSpPr>
          <p:nvPr/>
        </p:nvSpPr>
        <p:spPr bwMode="auto">
          <a:xfrm>
            <a:off x="1068388" y="4278313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3" name="Oval 53"/>
          <p:cNvSpPr>
            <a:spLocks noChangeArrowheads="1"/>
          </p:cNvSpPr>
          <p:nvPr/>
        </p:nvSpPr>
        <p:spPr bwMode="auto">
          <a:xfrm>
            <a:off x="1998663" y="4556125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4" name="Oval 54"/>
          <p:cNvSpPr>
            <a:spLocks noChangeArrowheads="1"/>
          </p:cNvSpPr>
          <p:nvPr/>
        </p:nvSpPr>
        <p:spPr bwMode="auto">
          <a:xfrm>
            <a:off x="2695575" y="4014788"/>
            <a:ext cx="263525" cy="263525"/>
          </a:xfrm>
          <a:prstGeom prst="ellipse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266295" name="Text Box 55"/>
          <p:cNvSpPr txBox="1">
            <a:spLocks noChangeArrowheads="1"/>
          </p:cNvSpPr>
          <p:nvPr/>
        </p:nvSpPr>
        <p:spPr bwMode="auto">
          <a:xfrm>
            <a:off x="2170113" y="3402013"/>
            <a:ext cx="255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</a:p>
        </p:txBody>
      </p:sp>
      <p:sp>
        <p:nvSpPr>
          <p:cNvPr id="266296" name="Text Box 56"/>
          <p:cNvSpPr txBox="1">
            <a:spLocks noChangeArrowheads="1"/>
          </p:cNvSpPr>
          <p:nvPr/>
        </p:nvSpPr>
        <p:spPr bwMode="auto">
          <a:xfrm>
            <a:off x="2960688" y="3944938"/>
            <a:ext cx="390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/>
                  </a:outerShdw>
                </a:effectLst>
              </a:rPr>
              <a:t>j</a:t>
            </a:r>
            <a:r>
              <a:rPr lang="fr-FR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1</a:t>
            </a:r>
          </a:p>
        </p:txBody>
      </p:sp>
      <p:sp>
        <p:nvSpPr>
          <p:cNvPr id="266297" name="Text Box 57"/>
          <p:cNvSpPr txBox="1">
            <a:spLocks noChangeArrowheads="1"/>
          </p:cNvSpPr>
          <p:nvPr/>
        </p:nvSpPr>
        <p:spPr bwMode="auto">
          <a:xfrm>
            <a:off x="2138363" y="4873625"/>
            <a:ext cx="390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/>
                  </a:outerShdw>
                </a:effectLst>
              </a:rPr>
              <a:t>j</a:t>
            </a:r>
            <a:r>
              <a:rPr lang="fr-FR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66298" name="Text Box 58"/>
          <p:cNvSpPr txBox="1">
            <a:spLocks noChangeArrowheads="1"/>
          </p:cNvSpPr>
          <p:nvPr/>
        </p:nvSpPr>
        <p:spPr bwMode="auto">
          <a:xfrm>
            <a:off x="866775" y="4656138"/>
            <a:ext cx="4984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/>
                  </a:outerShdw>
                </a:effectLst>
              </a:rPr>
              <a:t>j</a:t>
            </a:r>
            <a:r>
              <a:rPr lang="fr-FR" baseline="-25000">
                <a:effectLst>
                  <a:outerShdw blurRad="38100" dist="38100" dir="2700000" algn="tl">
                    <a:srgbClr val="000000"/>
                  </a:outerShdw>
                </a:effectLst>
              </a:rPr>
              <a:t>…</a:t>
            </a:r>
          </a:p>
        </p:txBody>
      </p:sp>
      <p:sp>
        <p:nvSpPr>
          <p:cNvPr id="266299" name="Text Box 59"/>
          <p:cNvSpPr txBox="1">
            <a:spLocks noChangeArrowheads="1"/>
          </p:cNvSpPr>
          <p:nvPr/>
        </p:nvSpPr>
        <p:spPr bwMode="auto">
          <a:xfrm>
            <a:off x="3536950" y="2803525"/>
            <a:ext cx="362150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4400" dirty="0">
                <a:latin typeface="Arial Unicode MS" pitchFamily="34" charset="-128"/>
              </a:rPr>
              <a:t>F(p)=</a:t>
            </a:r>
            <a:r>
              <a:rPr lang="fr-FR" sz="4400" dirty="0">
                <a:latin typeface="Times New Roman" pitchFamily="18" charset="0"/>
              </a:rPr>
              <a:t> </a:t>
            </a:r>
            <a:r>
              <a:rPr lang="fr-FR" sz="6600" dirty="0">
                <a:latin typeface="Symbol" pitchFamily="18" charset="2"/>
              </a:rPr>
              <a:t>S</a:t>
            </a:r>
            <a:r>
              <a:rPr lang="fr-FR" sz="1800" dirty="0"/>
              <a:t>  </a:t>
            </a:r>
            <a:r>
              <a:rPr lang="fr-FR" b="1" dirty="0"/>
              <a:t>p</a:t>
            </a:r>
            <a:r>
              <a:rPr lang="fr-FR" baseline="-25000" dirty="0"/>
              <a:t>i</a:t>
            </a:r>
            <a:r>
              <a:rPr lang="fr-FR" dirty="0"/>
              <a:t> - </a:t>
            </a:r>
            <a:r>
              <a:rPr lang="fr-FR" sz="6600" dirty="0">
                <a:latin typeface="Symbol" pitchFamily="18" charset="2"/>
              </a:rPr>
              <a:t>S</a:t>
            </a:r>
            <a:r>
              <a:rPr lang="fr-FR" dirty="0"/>
              <a:t> a</a:t>
            </a:r>
            <a:r>
              <a:rPr lang="fr-FR" baseline="-25000" dirty="0"/>
              <a:t>i,j</a:t>
            </a:r>
            <a:r>
              <a:rPr lang="fr-FR" b="1" dirty="0"/>
              <a:t>p</a:t>
            </a:r>
            <a:r>
              <a:rPr lang="fr-FR" baseline="-25000" dirty="0"/>
              <a:t>j</a:t>
            </a:r>
          </a:p>
        </p:txBody>
      </p:sp>
      <p:sp>
        <p:nvSpPr>
          <p:cNvPr id="266300" name="Line 60"/>
          <p:cNvSpPr>
            <a:spLocks noChangeShapeType="1"/>
          </p:cNvSpPr>
          <p:nvPr/>
        </p:nvSpPr>
        <p:spPr bwMode="auto">
          <a:xfrm>
            <a:off x="5719763" y="2743200"/>
            <a:ext cx="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1" name="Line 61"/>
          <p:cNvSpPr>
            <a:spLocks noChangeShapeType="1"/>
          </p:cNvSpPr>
          <p:nvPr/>
        </p:nvSpPr>
        <p:spPr bwMode="auto">
          <a:xfrm>
            <a:off x="5634038" y="2736850"/>
            <a:ext cx="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2" name="Line 62"/>
          <p:cNvSpPr>
            <a:spLocks noChangeShapeType="1"/>
          </p:cNvSpPr>
          <p:nvPr/>
        </p:nvSpPr>
        <p:spPr bwMode="auto">
          <a:xfrm>
            <a:off x="7766050" y="2755900"/>
            <a:ext cx="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3" name="Line 63"/>
          <p:cNvSpPr>
            <a:spLocks noChangeShapeType="1"/>
          </p:cNvSpPr>
          <p:nvPr/>
        </p:nvSpPr>
        <p:spPr bwMode="auto">
          <a:xfrm>
            <a:off x="7680325" y="2749550"/>
            <a:ext cx="0" cy="1363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4" name="Text Box 64"/>
          <p:cNvSpPr txBox="1">
            <a:spLocks noChangeArrowheads="1"/>
          </p:cNvSpPr>
          <p:nvPr/>
        </p:nvSpPr>
        <p:spPr bwMode="auto">
          <a:xfrm>
            <a:off x="7766050" y="2674938"/>
            <a:ext cx="381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>
                <a:effectLst>
                  <a:outerShdw blurRad="38100" dist="38100" dir="2700000" algn="tl">
                    <a:srgbClr val="000000"/>
                  </a:outerShdw>
                </a:effectLst>
              </a:rPr>
              <a:t>2</a:t>
            </a:r>
          </a:p>
        </p:txBody>
      </p:sp>
      <p:sp>
        <p:nvSpPr>
          <p:cNvPr id="266305" name="Text Box 65"/>
          <p:cNvSpPr txBox="1">
            <a:spLocks noChangeArrowheads="1"/>
          </p:cNvSpPr>
          <p:nvPr/>
        </p:nvSpPr>
        <p:spPr bwMode="auto">
          <a:xfrm>
            <a:off x="6219825" y="3651250"/>
            <a:ext cx="8018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j </a:t>
            </a:r>
            <a:r>
              <a:rPr lang="fr-FR" sz="2000" dirty="0">
                <a:latin typeface="Symbol" pitchFamily="18" charset="2"/>
                <a:sym typeface="Symbol" pitchFamily="18" charset="2"/>
              </a:rPr>
              <a:t></a:t>
            </a:r>
            <a:r>
              <a:rPr lang="fr-FR" sz="2000" dirty="0"/>
              <a:t> N</a:t>
            </a:r>
            <a:r>
              <a:rPr lang="fr-FR" sz="2000" baseline="-25000" dirty="0"/>
              <a:t>i</a:t>
            </a:r>
          </a:p>
        </p:txBody>
      </p:sp>
      <p:sp>
        <p:nvSpPr>
          <p:cNvPr id="266306" name="Text Box 66"/>
          <p:cNvSpPr txBox="1">
            <a:spLocks noChangeArrowheads="1"/>
          </p:cNvSpPr>
          <p:nvPr/>
        </p:nvSpPr>
        <p:spPr bwMode="auto">
          <a:xfrm>
            <a:off x="5241925" y="3652838"/>
            <a:ext cx="2301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1800">
                <a:effectLst>
                  <a:outerShdw blurRad="38100" dist="38100" dir="2700000" algn="tl">
                    <a:srgbClr val="000000"/>
                  </a:outerShdw>
                </a:effectLst>
              </a:rPr>
              <a:t>i</a:t>
            </a:r>
          </a:p>
        </p:txBody>
      </p:sp>
      <p:sp>
        <p:nvSpPr>
          <p:cNvPr id="266314" name="Line 74"/>
          <p:cNvSpPr>
            <a:spLocks noChangeShapeType="1"/>
          </p:cNvSpPr>
          <p:nvPr/>
        </p:nvSpPr>
        <p:spPr bwMode="auto">
          <a:xfrm flipV="1">
            <a:off x="1038225" y="5200650"/>
            <a:ext cx="558800" cy="968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5" name="Line 75"/>
          <p:cNvSpPr>
            <a:spLocks noChangeShapeType="1"/>
          </p:cNvSpPr>
          <p:nvPr/>
        </p:nvSpPr>
        <p:spPr bwMode="auto">
          <a:xfrm>
            <a:off x="1597025" y="5192713"/>
            <a:ext cx="495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6" name="Line 76"/>
          <p:cNvSpPr>
            <a:spLocks noChangeShapeType="1"/>
          </p:cNvSpPr>
          <p:nvPr/>
        </p:nvSpPr>
        <p:spPr bwMode="auto">
          <a:xfrm flipV="1">
            <a:off x="1581150" y="4679950"/>
            <a:ext cx="0" cy="512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17" name="Text Box 77"/>
          <p:cNvSpPr txBox="1">
            <a:spLocks noChangeArrowheads="1"/>
          </p:cNvSpPr>
          <p:nvPr/>
        </p:nvSpPr>
        <p:spPr bwMode="auto">
          <a:xfrm>
            <a:off x="3132138" y="5711825"/>
            <a:ext cx="22085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[Mallet], [Kobbelt], …</a:t>
            </a:r>
          </a:p>
        </p:txBody>
      </p:sp>
    </p:spTree>
    <p:extLst>
      <p:ext uri="{BB962C8B-B14F-4D97-AF65-F5344CB8AC3E}">
        <p14:creationId xmlns:p14="http://schemas.microsoft.com/office/powerpoint/2010/main" val="267648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Clr>
                <a:schemeClr val="tx2"/>
              </a:buClr>
              <a:buSzPct val="70000"/>
            </a:pPr>
            <a:r>
              <a:rPr lang="en-US" altLang="zh-TW" dirty="0"/>
              <a:t>Mesh Contraction</a:t>
            </a:r>
          </a:p>
          <a:p>
            <a:pPr lvl="1"/>
            <a:r>
              <a:rPr lang="en-US" altLang="zh-TW" dirty="0" smtClean="0"/>
              <a:t>Decimation Operator</a:t>
            </a:r>
          </a:p>
          <a:p>
            <a:r>
              <a:rPr lang="en-US" altLang="zh-TW" dirty="0" smtClean="0"/>
              <a:t>Least square mesh</a:t>
            </a:r>
          </a:p>
          <a:p>
            <a:pPr lvl="1"/>
            <a:r>
              <a:rPr lang="en-US" altLang="zh-TW" dirty="0" smtClean="0"/>
              <a:t>Mesh smoothing</a:t>
            </a:r>
          </a:p>
          <a:p>
            <a:pPr lvl="1"/>
            <a:r>
              <a:rPr lang="en-US" altLang="zh-TW" dirty="0" smtClean="0"/>
              <a:t>Laplace operator for mesh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Skeleton Extraction</a:t>
            </a:r>
            <a:endParaRPr lang="zh-TW" altLang="en-US" dirty="0"/>
          </a:p>
        </p:txBody>
      </p:sp>
      <p:pic>
        <p:nvPicPr>
          <p:cNvPr id="3075" name="Picture 3" descr="C:\Users\Yao\Desktop\未命名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509120"/>
            <a:ext cx="8952548" cy="1405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53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dirty="0"/>
              <a:t>Linear System</a:t>
            </a:r>
            <a:endParaRPr lang="fr-FR" sz="2800" dirty="0"/>
          </a:p>
        </p:txBody>
      </p:sp>
      <p:grpSp>
        <p:nvGrpSpPr>
          <p:cNvPr id="288812" name="Group 44"/>
          <p:cNvGrpSpPr>
            <a:grpSpLocks/>
          </p:cNvGrpSpPr>
          <p:nvPr/>
        </p:nvGrpSpPr>
        <p:grpSpPr bwMode="auto">
          <a:xfrm>
            <a:off x="746125" y="2343150"/>
            <a:ext cx="2044700" cy="2154238"/>
            <a:chOff x="576" y="1679"/>
            <a:chExt cx="1288" cy="1357"/>
          </a:xfrm>
        </p:grpSpPr>
        <p:sp>
          <p:nvSpPr>
            <p:cNvPr id="288772" name="Line 4"/>
            <p:cNvSpPr>
              <a:spLocks noChangeShapeType="1"/>
            </p:cNvSpPr>
            <p:nvPr/>
          </p:nvSpPr>
          <p:spPr bwMode="auto">
            <a:xfrm flipH="1">
              <a:off x="732" y="2353"/>
              <a:ext cx="488" cy="4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3" name="Line 5"/>
            <p:cNvSpPr>
              <a:spLocks noChangeShapeType="1"/>
            </p:cNvSpPr>
            <p:nvPr/>
          </p:nvSpPr>
          <p:spPr bwMode="auto">
            <a:xfrm>
              <a:off x="1240" y="2343"/>
              <a:ext cx="107" cy="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4" name="Line 6"/>
            <p:cNvSpPr>
              <a:spLocks noChangeShapeType="1"/>
            </p:cNvSpPr>
            <p:nvPr/>
          </p:nvSpPr>
          <p:spPr bwMode="auto">
            <a:xfrm>
              <a:off x="1230" y="2343"/>
              <a:ext cx="54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5" name="Line 7"/>
            <p:cNvSpPr>
              <a:spLocks noChangeShapeType="1"/>
            </p:cNvSpPr>
            <p:nvPr/>
          </p:nvSpPr>
          <p:spPr bwMode="auto">
            <a:xfrm flipV="1">
              <a:off x="1230" y="1816"/>
              <a:ext cx="518" cy="5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6" name="Line 8"/>
            <p:cNvSpPr>
              <a:spLocks noChangeShapeType="1"/>
            </p:cNvSpPr>
            <p:nvPr/>
          </p:nvSpPr>
          <p:spPr bwMode="auto">
            <a:xfrm flipH="1" flipV="1">
              <a:off x="1162" y="1757"/>
              <a:ext cx="49" cy="5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7" name="Line 9"/>
            <p:cNvSpPr>
              <a:spLocks noChangeShapeType="1"/>
            </p:cNvSpPr>
            <p:nvPr/>
          </p:nvSpPr>
          <p:spPr bwMode="auto">
            <a:xfrm flipH="1" flipV="1">
              <a:off x="654" y="2089"/>
              <a:ext cx="537" cy="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8" name="Line 10"/>
            <p:cNvSpPr>
              <a:spLocks noChangeShapeType="1"/>
            </p:cNvSpPr>
            <p:nvPr/>
          </p:nvSpPr>
          <p:spPr bwMode="auto">
            <a:xfrm>
              <a:off x="635" y="2089"/>
              <a:ext cx="87" cy="7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79" name="Line 11"/>
            <p:cNvSpPr>
              <a:spLocks noChangeShapeType="1"/>
            </p:cNvSpPr>
            <p:nvPr/>
          </p:nvSpPr>
          <p:spPr bwMode="auto">
            <a:xfrm>
              <a:off x="703" y="2802"/>
              <a:ext cx="625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0" name="Line 12"/>
            <p:cNvSpPr>
              <a:spLocks noChangeShapeType="1"/>
            </p:cNvSpPr>
            <p:nvPr/>
          </p:nvSpPr>
          <p:spPr bwMode="auto">
            <a:xfrm flipV="1">
              <a:off x="1337" y="2626"/>
              <a:ext cx="420" cy="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1" name="Line 13"/>
            <p:cNvSpPr>
              <a:spLocks noChangeShapeType="1"/>
            </p:cNvSpPr>
            <p:nvPr/>
          </p:nvSpPr>
          <p:spPr bwMode="auto">
            <a:xfrm flipH="1" flipV="1">
              <a:off x="1728" y="1806"/>
              <a:ext cx="39" cy="8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2" name="Line 14"/>
            <p:cNvSpPr>
              <a:spLocks noChangeShapeType="1"/>
            </p:cNvSpPr>
            <p:nvPr/>
          </p:nvSpPr>
          <p:spPr bwMode="auto">
            <a:xfrm>
              <a:off x="1152" y="1757"/>
              <a:ext cx="566" cy="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3" name="Line 15"/>
            <p:cNvSpPr>
              <a:spLocks noChangeShapeType="1"/>
            </p:cNvSpPr>
            <p:nvPr/>
          </p:nvSpPr>
          <p:spPr bwMode="auto">
            <a:xfrm flipH="1">
              <a:off x="635" y="1757"/>
              <a:ext cx="51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84" name="Oval 16"/>
            <p:cNvSpPr>
              <a:spLocks noChangeArrowheads="1"/>
            </p:cNvSpPr>
            <p:nvPr/>
          </p:nvSpPr>
          <p:spPr bwMode="auto">
            <a:xfrm>
              <a:off x="1152" y="2256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85" name="Oval 17"/>
            <p:cNvSpPr>
              <a:spLocks noChangeArrowheads="1"/>
            </p:cNvSpPr>
            <p:nvPr/>
          </p:nvSpPr>
          <p:spPr bwMode="auto">
            <a:xfrm>
              <a:off x="1678" y="1718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86" name="Oval 18"/>
            <p:cNvSpPr>
              <a:spLocks noChangeArrowheads="1"/>
            </p:cNvSpPr>
            <p:nvPr/>
          </p:nvSpPr>
          <p:spPr bwMode="auto">
            <a:xfrm>
              <a:off x="1102" y="1679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87" name="Oval 19"/>
            <p:cNvSpPr>
              <a:spLocks noChangeArrowheads="1"/>
            </p:cNvSpPr>
            <p:nvPr/>
          </p:nvSpPr>
          <p:spPr bwMode="auto">
            <a:xfrm>
              <a:off x="576" y="2012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88" name="Oval 20"/>
            <p:cNvSpPr>
              <a:spLocks noChangeArrowheads="1"/>
            </p:cNvSpPr>
            <p:nvPr/>
          </p:nvSpPr>
          <p:spPr bwMode="auto">
            <a:xfrm>
              <a:off x="673" y="2695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89" name="Oval 21"/>
            <p:cNvSpPr>
              <a:spLocks noChangeArrowheads="1"/>
            </p:cNvSpPr>
            <p:nvPr/>
          </p:nvSpPr>
          <p:spPr bwMode="auto">
            <a:xfrm>
              <a:off x="1259" y="2870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790" name="Oval 22"/>
            <p:cNvSpPr>
              <a:spLocks noChangeArrowheads="1"/>
            </p:cNvSpPr>
            <p:nvPr/>
          </p:nvSpPr>
          <p:spPr bwMode="auto">
            <a:xfrm>
              <a:off x="1698" y="2529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88822" name="Group 54"/>
          <p:cNvGrpSpPr>
            <a:grpSpLocks/>
          </p:cNvGrpSpPr>
          <p:nvPr/>
        </p:nvGrpSpPr>
        <p:grpSpPr bwMode="auto">
          <a:xfrm>
            <a:off x="3698875" y="2838450"/>
            <a:ext cx="1890713" cy="1238250"/>
            <a:chOff x="2353" y="2409"/>
            <a:chExt cx="1191" cy="780"/>
          </a:xfrm>
        </p:grpSpPr>
        <p:sp>
          <p:nvSpPr>
            <p:cNvPr id="288793" name="Line 25"/>
            <p:cNvSpPr>
              <a:spLocks noChangeShapeType="1"/>
            </p:cNvSpPr>
            <p:nvPr/>
          </p:nvSpPr>
          <p:spPr bwMode="auto">
            <a:xfrm flipH="1">
              <a:off x="2412" y="2506"/>
              <a:ext cx="488" cy="4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94" name="Line 26"/>
            <p:cNvSpPr>
              <a:spLocks noChangeShapeType="1"/>
            </p:cNvSpPr>
            <p:nvPr/>
          </p:nvSpPr>
          <p:spPr bwMode="auto">
            <a:xfrm>
              <a:off x="2920" y="2496"/>
              <a:ext cx="107" cy="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795" name="Line 27"/>
            <p:cNvSpPr>
              <a:spLocks noChangeShapeType="1"/>
            </p:cNvSpPr>
            <p:nvPr/>
          </p:nvSpPr>
          <p:spPr bwMode="auto">
            <a:xfrm>
              <a:off x="2910" y="2496"/>
              <a:ext cx="547" cy="3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00" name="Line 32"/>
            <p:cNvSpPr>
              <a:spLocks noChangeShapeType="1"/>
            </p:cNvSpPr>
            <p:nvPr/>
          </p:nvSpPr>
          <p:spPr bwMode="auto">
            <a:xfrm>
              <a:off x="2383" y="2955"/>
              <a:ext cx="625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01" name="Line 33"/>
            <p:cNvSpPr>
              <a:spLocks noChangeShapeType="1"/>
            </p:cNvSpPr>
            <p:nvPr/>
          </p:nvSpPr>
          <p:spPr bwMode="auto">
            <a:xfrm flipV="1">
              <a:off x="3017" y="2779"/>
              <a:ext cx="420" cy="3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05" name="Oval 37"/>
            <p:cNvSpPr>
              <a:spLocks noChangeArrowheads="1"/>
            </p:cNvSpPr>
            <p:nvPr/>
          </p:nvSpPr>
          <p:spPr bwMode="auto">
            <a:xfrm>
              <a:off x="2832" y="2409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09" name="Oval 41"/>
            <p:cNvSpPr>
              <a:spLocks noChangeArrowheads="1"/>
            </p:cNvSpPr>
            <p:nvPr/>
          </p:nvSpPr>
          <p:spPr bwMode="auto">
            <a:xfrm>
              <a:off x="2353" y="2848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10" name="Oval 42"/>
            <p:cNvSpPr>
              <a:spLocks noChangeArrowheads="1"/>
            </p:cNvSpPr>
            <p:nvPr/>
          </p:nvSpPr>
          <p:spPr bwMode="auto">
            <a:xfrm>
              <a:off x="2939" y="3023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11" name="Oval 43"/>
            <p:cNvSpPr>
              <a:spLocks noChangeArrowheads="1"/>
            </p:cNvSpPr>
            <p:nvPr/>
          </p:nvSpPr>
          <p:spPr bwMode="auto">
            <a:xfrm>
              <a:off x="3378" y="2682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288823" name="Group 55"/>
          <p:cNvGrpSpPr>
            <a:grpSpLocks/>
          </p:cNvGrpSpPr>
          <p:nvPr/>
        </p:nvGrpSpPr>
        <p:grpSpPr bwMode="auto">
          <a:xfrm>
            <a:off x="6729413" y="2401888"/>
            <a:ext cx="1193800" cy="1238250"/>
            <a:chOff x="3837" y="2388"/>
            <a:chExt cx="752" cy="780"/>
          </a:xfrm>
        </p:grpSpPr>
        <p:sp>
          <p:nvSpPr>
            <p:cNvPr id="288813" name="Line 45"/>
            <p:cNvSpPr>
              <a:spLocks noChangeShapeType="1"/>
            </p:cNvSpPr>
            <p:nvPr/>
          </p:nvSpPr>
          <p:spPr bwMode="auto">
            <a:xfrm flipH="1">
              <a:off x="3896" y="2485"/>
              <a:ext cx="488" cy="4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14" name="Line 46"/>
            <p:cNvSpPr>
              <a:spLocks noChangeShapeType="1"/>
            </p:cNvSpPr>
            <p:nvPr/>
          </p:nvSpPr>
          <p:spPr bwMode="auto">
            <a:xfrm>
              <a:off x="4404" y="2475"/>
              <a:ext cx="107" cy="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16" name="Line 48"/>
            <p:cNvSpPr>
              <a:spLocks noChangeShapeType="1"/>
            </p:cNvSpPr>
            <p:nvPr/>
          </p:nvSpPr>
          <p:spPr bwMode="auto">
            <a:xfrm>
              <a:off x="3867" y="2934"/>
              <a:ext cx="625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18" name="Oval 50"/>
            <p:cNvSpPr>
              <a:spLocks noChangeArrowheads="1"/>
            </p:cNvSpPr>
            <p:nvPr/>
          </p:nvSpPr>
          <p:spPr bwMode="auto">
            <a:xfrm>
              <a:off x="4316" y="2388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19" name="Oval 51"/>
            <p:cNvSpPr>
              <a:spLocks noChangeArrowheads="1"/>
            </p:cNvSpPr>
            <p:nvPr/>
          </p:nvSpPr>
          <p:spPr bwMode="auto">
            <a:xfrm>
              <a:off x="3837" y="2827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20" name="Oval 52"/>
            <p:cNvSpPr>
              <a:spLocks noChangeArrowheads="1"/>
            </p:cNvSpPr>
            <p:nvPr/>
          </p:nvSpPr>
          <p:spPr bwMode="auto">
            <a:xfrm>
              <a:off x="4423" y="3002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88824" name="Text Box 56"/>
          <p:cNvSpPr txBox="1">
            <a:spLocks noChangeArrowheads="1"/>
          </p:cNvSpPr>
          <p:nvPr/>
        </p:nvSpPr>
        <p:spPr bwMode="auto">
          <a:xfrm>
            <a:off x="681038" y="1789113"/>
            <a:ext cx="44111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F = sum of terms, attached to neighborhoods</a:t>
            </a:r>
          </a:p>
        </p:txBody>
      </p:sp>
      <p:sp>
        <p:nvSpPr>
          <p:cNvPr id="288825" name="Text Box 57"/>
          <p:cNvSpPr txBox="1">
            <a:spLocks noChangeArrowheads="1"/>
          </p:cNvSpPr>
          <p:nvPr/>
        </p:nvSpPr>
        <p:spPr bwMode="auto">
          <a:xfrm>
            <a:off x="484188" y="4592638"/>
            <a:ext cx="243047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Discrete fairing</a:t>
            </a:r>
          </a:p>
          <a:p>
            <a:r>
              <a:rPr lang="fr-FR" sz="2000" dirty="0"/>
              <a:t>[Kobbelt98, Mallet95]</a:t>
            </a:r>
          </a:p>
          <a:p>
            <a:r>
              <a:rPr lang="fr-FR" sz="2000" dirty="0"/>
              <a:t>Parameterization</a:t>
            </a:r>
          </a:p>
          <a:p>
            <a:r>
              <a:rPr lang="fr-FR" sz="2000" dirty="0"/>
              <a:t>[Desbrun02]</a:t>
            </a:r>
          </a:p>
          <a:p>
            <a:r>
              <a:rPr lang="fr-FR" sz="2000" dirty="0"/>
              <a:t>Deformations</a:t>
            </a:r>
          </a:p>
          <a:p>
            <a:r>
              <a:rPr lang="fr-FR" sz="2000" dirty="0"/>
              <a:t>[CohenOr], [Sorkine]</a:t>
            </a:r>
          </a:p>
        </p:txBody>
      </p:sp>
      <p:sp>
        <p:nvSpPr>
          <p:cNvPr id="288826" name="Text Box 58"/>
          <p:cNvSpPr txBox="1">
            <a:spLocks noChangeArrowheads="1"/>
          </p:cNvSpPr>
          <p:nvPr/>
        </p:nvSpPr>
        <p:spPr bwMode="auto">
          <a:xfrm>
            <a:off x="3584575" y="4413250"/>
            <a:ext cx="220124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Curv. Estimation</a:t>
            </a:r>
          </a:p>
          <a:p>
            <a:r>
              <a:rPr lang="fr-FR" sz="2000" dirty="0"/>
              <a:t>[Cohen-Steiner 03]</a:t>
            </a:r>
          </a:p>
          <a:p>
            <a:r>
              <a:rPr lang="fr-FR" sz="2000" dirty="0"/>
              <a:t>Texture mapping</a:t>
            </a:r>
          </a:p>
          <a:p>
            <a:r>
              <a:rPr lang="fr-FR" sz="2000" dirty="0"/>
              <a:t>[Levy01]</a:t>
            </a:r>
          </a:p>
          <a:p>
            <a:r>
              <a:rPr lang="fr-FR" sz="2000" dirty="0"/>
              <a:t>Discrete fairing</a:t>
            </a:r>
          </a:p>
          <a:p>
            <a:r>
              <a:rPr lang="fr-FR" sz="2000" dirty="0"/>
              <a:t>[Levy03]</a:t>
            </a:r>
          </a:p>
        </p:txBody>
      </p:sp>
      <p:sp>
        <p:nvSpPr>
          <p:cNvPr id="288827" name="Text Box 59"/>
          <p:cNvSpPr txBox="1">
            <a:spLocks noChangeArrowheads="1"/>
          </p:cNvSpPr>
          <p:nvPr/>
        </p:nvSpPr>
        <p:spPr bwMode="auto">
          <a:xfrm>
            <a:off x="6291263" y="3756025"/>
            <a:ext cx="19479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Parameterization</a:t>
            </a:r>
          </a:p>
          <a:p>
            <a:r>
              <a:rPr lang="fr-FR" sz="2000" dirty="0"/>
              <a:t>[Haker00]</a:t>
            </a:r>
          </a:p>
          <a:p>
            <a:r>
              <a:rPr lang="fr-FR" sz="2000" dirty="0"/>
              <a:t>[Levy02]</a:t>
            </a:r>
          </a:p>
        </p:txBody>
      </p:sp>
      <p:grpSp>
        <p:nvGrpSpPr>
          <p:cNvPr id="288835" name="Group 67"/>
          <p:cNvGrpSpPr>
            <a:grpSpLocks/>
          </p:cNvGrpSpPr>
          <p:nvPr/>
        </p:nvGrpSpPr>
        <p:grpSpPr bwMode="auto">
          <a:xfrm>
            <a:off x="6756400" y="5135563"/>
            <a:ext cx="1193800" cy="541337"/>
            <a:chOff x="4414" y="3325"/>
            <a:chExt cx="752" cy="341"/>
          </a:xfrm>
        </p:grpSpPr>
        <p:sp>
          <p:nvSpPr>
            <p:cNvPr id="288831" name="Line 63"/>
            <p:cNvSpPr>
              <a:spLocks noChangeShapeType="1"/>
            </p:cNvSpPr>
            <p:nvPr/>
          </p:nvSpPr>
          <p:spPr bwMode="auto">
            <a:xfrm>
              <a:off x="4444" y="3432"/>
              <a:ext cx="625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8833" name="Oval 65"/>
            <p:cNvSpPr>
              <a:spLocks noChangeArrowheads="1"/>
            </p:cNvSpPr>
            <p:nvPr/>
          </p:nvSpPr>
          <p:spPr bwMode="auto">
            <a:xfrm>
              <a:off x="4414" y="3325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88834" name="Oval 66"/>
            <p:cNvSpPr>
              <a:spLocks noChangeArrowheads="1"/>
            </p:cNvSpPr>
            <p:nvPr/>
          </p:nvSpPr>
          <p:spPr bwMode="auto">
            <a:xfrm>
              <a:off x="5000" y="3500"/>
              <a:ext cx="166" cy="166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288836" name="Text Box 68"/>
          <p:cNvSpPr txBox="1">
            <a:spLocks noChangeArrowheads="1"/>
          </p:cNvSpPr>
          <p:nvPr/>
        </p:nvSpPr>
        <p:spPr bwMode="auto">
          <a:xfrm>
            <a:off x="6434138" y="5549900"/>
            <a:ext cx="71846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sz="2000" dirty="0"/>
              <a:t>[Eck]</a:t>
            </a:r>
          </a:p>
        </p:txBody>
      </p:sp>
    </p:spTree>
    <p:extLst>
      <p:ext uri="{BB962C8B-B14F-4D97-AF65-F5344CB8AC3E}">
        <p14:creationId xmlns:p14="http://schemas.microsoft.com/office/powerpoint/2010/main" val="351487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000" dirty="0" smtClean="0"/>
              <a:t>Linear and Quadratic DGP</a:t>
            </a:r>
            <a:br>
              <a:rPr lang="fr-FR" sz="4000" dirty="0" smtClean="0"/>
            </a:br>
            <a:r>
              <a:rPr lang="fr-FR" sz="3200" dirty="0" smtClean="0"/>
              <a:t>Removing degrees of freedom</a:t>
            </a:r>
            <a:endParaRPr lang="fr-FR" sz="3200" dirty="0"/>
          </a:p>
        </p:txBody>
      </p:sp>
      <p:pic>
        <p:nvPicPr>
          <p:cNvPr id="28979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70" y="1658938"/>
            <a:ext cx="3757612" cy="474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4163502" y="4542774"/>
            <a:ext cx="8803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F(xf) = 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5865043" y="4116388"/>
            <a:ext cx="3577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xf</a:t>
            </a:r>
          </a:p>
          <a:p>
            <a:endParaRPr lang="fr-FR" dirty="0"/>
          </a:p>
          <a:p>
            <a:r>
              <a:rPr lang="fr-FR" dirty="0">
                <a:solidFill>
                  <a:srgbClr val="FF3300"/>
                </a:solidFill>
              </a:rPr>
              <a:t>xl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5414663" y="3660775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/>
              <a:t>   </a:t>
            </a:r>
          </a:p>
        </p:txBody>
      </p:sp>
      <p:sp>
        <p:nvSpPr>
          <p:cNvPr id="289800" name="Text Box 8"/>
          <p:cNvSpPr txBox="1">
            <a:spLocks noChangeArrowheads="1"/>
          </p:cNvSpPr>
          <p:nvPr/>
        </p:nvSpPr>
        <p:spPr bwMode="auto">
          <a:xfrm>
            <a:off x="4996203" y="4484688"/>
            <a:ext cx="16693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[ Af   </a:t>
            </a:r>
            <a:r>
              <a:rPr lang="fr-FR" dirty="0">
                <a:solidFill>
                  <a:srgbClr val="FF3300"/>
                </a:solidFill>
              </a:rPr>
              <a:t>Al</a:t>
            </a:r>
            <a:r>
              <a:rPr lang="fr-FR" dirty="0"/>
              <a:t>]       - b</a:t>
            </a:r>
          </a:p>
        </p:txBody>
      </p:sp>
      <p:grpSp>
        <p:nvGrpSpPr>
          <p:cNvPr id="289801" name="Group 9"/>
          <p:cNvGrpSpPr>
            <a:grpSpLocks/>
          </p:cNvGrpSpPr>
          <p:nvPr/>
        </p:nvGrpSpPr>
        <p:grpSpPr bwMode="auto">
          <a:xfrm>
            <a:off x="5900715" y="4060825"/>
            <a:ext cx="87313" cy="1493838"/>
            <a:chOff x="449" y="1679"/>
            <a:chExt cx="88" cy="1757"/>
          </a:xfrm>
        </p:grpSpPr>
        <p:sp>
          <p:nvSpPr>
            <p:cNvPr id="289802" name="Line 10"/>
            <p:cNvSpPr>
              <a:spLocks noChangeShapeType="1"/>
            </p:cNvSpPr>
            <p:nvPr/>
          </p:nvSpPr>
          <p:spPr bwMode="auto">
            <a:xfrm>
              <a:off x="449" y="1679"/>
              <a:ext cx="0" cy="17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3" name="Line 11"/>
            <p:cNvSpPr>
              <a:spLocks noChangeShapeType="1"/>
            </p:cNvSpPr>
            <p:nvPr/>
          </p:nvSpPr>
          <p:spPr bwMode="auto">
            <a:xfrm>
              <a:off x="449" y="1679"/>
              <a:ext cx="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4" name="Line 12"/>
            <p:cNvSpPr>
              <a:spLocks noChangeShapeType="1"/>
            </p:cNvSpPr>
            <p:nvPr/>
          </p:nvSpPr>
          <p:spPr bwMode="auto">
            <a:xfrm>
              <a:off x="449" y="3436"/>
              <a:ext cx="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9805" name="Group 13"/>
          <p:cNvGrpSpPr>
            <a:grpSpLocks/>
          </p:cNvGrpSpPr>
          <p:nvPr/>
        </p:nvGrpSpPr>
        <p:grpSpPr bwMode="auto">
          <a:xfrm flipH="1">
            <a:off x="6211240" y="4060825"/>
            <a:ext cx="42862" cy="1493838"/>
            <a:chOff x="449" y="1679"/>
            <a:chExt cx="88" cy="1757"/>
          </a:xfrm>
        </p:grpSpPr>
        <p:sp>
          <p:nvSpPr>
            <p:cNvPr id="289806" name="Line 14"/>
            <p:cNvSpPr>
              <a:spLocks noChangeShapeType="1"/>
            </p:cNvSpPr>
            <p:nvPr/>
          </p:nvSpPr>
          <p:spPr bwMode="auto">
            <a:xfrm>
              <a:off x="449" y="1679"/>
              <a:ext cx="0" cy="17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7" name="Line 15"/>
            <p:cNvSpPr>
              <a:spLocks noChangeShapeType="1"/>
            </p:cNvSpPr>
            <p:nvPr/>
          </p:nvSpPr>
          <p:spPr bwMode="auto">
            <a:xfrm>
              <a:off x="449" y="1679"/>
              <a:ext cx="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08" name="Line 16"/>
            <p:cNvSpPr>
              <a:spLocks noChangeShapeType="1"/>
            </p:cNvSpPr>
            <p:nvPr/>
          </p:nvSpPr>
          <p:spPr bwMode="auto">
            <a:xfrm>
              <a:off x="449" y="3436"/>
              <a:ext cx="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9834" name="Group 42"/>
          <p:cNvGrpSpPr>
            <a:grpSpLocks/>
          </p:cNvGrpSpPr>
          <p:nvPr/>
        </p:nvGrpSpPr>
        <p:grpSpPr bwMode="auto">
          <a:xfrm>
            <a:off x="5007307" y="3723624"/>
            <a:ext cx="68262" cy="2160588"/>
            <a:chOff x="3335" y="2382"/>
            <a:chExt cx="43" cy="1361"/>
          </a:xfrm>
        </p:grpSpPr>
        <p:sp>
          <p:nvSpPr>
            <p:cNvPr id="289809" name="Line 17"/>
            <p:cNvSpPr>
              <a:spLocks noChangeShapeType="1"/>
            </p:cNvSpPr>
            <p:nvPr/>
          </p:nvSpPr>
          <p:spPr bwMode="auto">
            <a:xfrm>
              <a:off x="3378" y="2382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0" name="Line 18"/>
            <p:cNvSpPr>
              <a:spLocks noChangeShapeType="1"/>
            </p:cNvSpPr>
            <p:nvPr/>
          </p:nvSpPr>
          <p:spPr bwMode="auto">
            <a:xfrm>
              <a:off x="3335" y="2384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9835" name="Group 43"/>
          <p:cNvGrpSpPr>
            <a:grpSpLocks/>
          </p:cNvGrpSpPr>
          <p:nvPr/>
        </p:nvGrpSpPr>
        <p:grpSpPr bwMode="auto">
          <a:xfrm>
            <a:off x="6715296" y="3748647"/>
            <a:ext cx="68263" cy="2160588"/>
            <a:chOff x="5116" y="2344"/>
            <a:chExt cx="43" cy="1361"/>
          </a:xfrm>
        </p:grpSpPr>
        <p:sp>
          <p:nvSpPr>
            <p:cNvPr id="289811" name="Line 19"/>
            <p:cNvSpPr>
              <a:spLocks noChangeShapeType="1"/>
            </p:cNvSpPr>
            <p:nvPr/>
          </p:nvSpPr>
          <p:spPr bwMode="auto">
            <a:xfrm>
              <a:off x="5159" y="2344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12" name="Line 20"/>
            <p:cNvSpPr>
              <a:spLocks noChangeShapeType="1"/>
            </p:cNvSpPr>
            <p:nvPr/>
          </p:nvSpPr>
          <p:spPr bwMode="auto">
            <a:xfrm>
              <a:off x="5116" y="2346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89813" name="Text Box 21"/>
          <p:cNvSpPr txBox="1">
            <a:spLocks noChangeArrowheads="1"/>
          </p:cNvSpPr>
          <p:nvPr/>
        </p:nvSpPr>
        <p:spPr bwMode="auto">
          <a:xfrm>
            <a:off x="6859312" y="3547670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2</a:t>
            </a:r>
          </a:p>
        </p:txBody>
      </p:sp>
      <p:sp>
        <p:nvSpPr>
          <p:cNvPr id="289833" name="Text Box 41"/>
          <p:cNvSpPr txBox="1">
            <a:spLocks noChangeArrowheads="1"/>
          </p:cNvSpPr>
          <p:nvPr/>
        </p:nvSpPr>
        <p:spPr bwMode="auto">
          <a:xfrm>
            <a:off x="4261038" y="2279245"/>
            <a:ext cx="14520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F(x) = A x - b</a:t>
            </a:r>
          </a:p>
        </p:txBody>
      </p:sp>
      <p:grpSp>
        <p:nvGrpSpPr>
          <p:cNvPr id="289836" name="Group 44"/>
          <p:cNvGrpSpPr>
            <a:grpSpLocks/>
          </p:cNvGrpSpPr>
          <p:nvPr/>
        </p:nvGrpSpPr>
        <p:grpSpPr bwMode="auto">
          <a:xfrm>
            <a:off x="4912379" y="2223723"/>
            <a:ext cx="42863" cy="492125"/>
            <a:chOff x="5116" y="2344"/>
            <a:chExt cx="43" cy="1361"/>
          </a:xfrm>
        </p:grpSpPr>
        <p:sp>
          <p:nvSpPr>
            <p:cNvPr id="289837" name="Line 45"/>
            <p:cNvSpPr>
              <a:spLocks noChangeShapeType="1"/>
            </p:cNvSpPr>
            <p:nvPr/>
          </p:nvSpPr>
          <p:spPr bwMode="auto">
            <a:xfrm>
              <a:off x="5159" y="2344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38" name="Line 46"/>
            <p:cNvSpPr>
              <a:spLocks noChangeShapeType="1"/>
            </p:cNvSpPr>
            <p:nvPr/>
          </p:nvSpPr>
          <p:spPr bwMode="auto">
            <a:xfrm>
              <a:off x="5116" y="2346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89839" name="Group 47"/>
          <p:cNvGrpSpPr>
            <a:grpSpLocks/>
          </p:cNvGrpSpPr>
          <p:nvPr/>
        </p:nvGrpSpPr>
        <p:grpSpPr bwMode="auto">
          <a:xfrm>
            <a:off x="5645947" y="2215685"/>
            <a:ext cx="42863" cy="492125"/>
            <a:chOff x="5116" y="2344"/>
            <a:chExt cx="43" cy="1361"/>
          </a:xfrm>
        </p:grpSpPr>
        <p:sp>
          <p:nvSpPr>
            <p:cNvPr id="289840" name="Line 48"/>
            <p:cNvSpPr>
              <a:spLocks noChangeShapeType="1"/>
            </p:cNvSpPr>
            <p:nvPr/>
          </p:nvSpPr>
          <p:spPr bwMode="auto">
            <a:xfrm>
              <a:off x="5159" y="2344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9841" name="Line 49"/>
            <p:cNvSpPr>
              <a:spLocks noChangeShapeType="1"/>
            </p:cNvSpPr>
            <p:nvPr/>
          </p:nvSpPr>
          <p:spPr bwMode="auto">
            <a:xfrm>
              <a:off x="5116" y="2346"/>
              <a:ext cx="0" cy="1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89842" name="Text Box 50"/>
          <p:cNvSpPr txBox="1">
            <a:spLocks noChangeArrowheads="1"/>
          </p:cNvSpPr>
          <p:nvPr/>
        </p:nvSpPr>
        <p:spPr bwMode="auto">
          <a:xfrm>
            <a:off x="5622975" y="1964889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955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784" name="Group 40"/>
          <p:cNvGrpSpPr>
            <a:grpSpLocks/>
          </p:cNvGrpSpPr>
          <p:nvPr/>
        </p:nvGrpSpPr>
        <p:grpSpPr bwMode="auto">
          <a:xfrm>
            <a:off x="1447800" y="2133600"/>
            <a:ext cx="5373688" cy="766763"/>
            <a:chOff x="288" y="816"/>
            <a:chExt cx="3385" cy="483"/>
          </a:xfrm>
        </p:grpSpPr>
        <p:sp>
          <p:nvSpPr>
            <p:cNvPr id="287785" name="Text Box 41"/>
            <p:cNvSpPr txBox="1">
              <a:spLocks noChangeArrowheads="1"/>
            </p:cNvSpPr>
            <p:nvPr/>
          </p:nvSpPr>
          <p:spPr bwMode="auto">
            <a:xfrm>
              <a:off x="288" y="1011"/>
              <a:ext cx="3101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effectLst/>
                  <a:latin typeface="Times New Roman" pitchFamily="18" charset="0"/>
                </a:rPr>
                <a:t>  F(x</a:t>
              </a:r>
              <a:r>
                <a:rPr lang="fr-FR" sz="2400" baseline="-25000">
                  <a:effectLst/>
                  <a:latin typeface="Times New Roman" pitchFamily="18" charset="0"/>
                </a:rPr>
                <a:t>f</a:t>
              </a:r>
              <a:r>
                <a:rPr lang="fr-FR" sz="2400">
                  <a:effectLst/>
                  <a:latin typeface="Times New Roman" pitchFamily="18" charset="0"/>
                </a:rPr>
                <a:t>) =  A.x - d      =   </a:t>
              </a:r>
              <a:r>
                <a:rPr lang="fr-FR" sz="2400">
                  <a:solidFill>
                    <a:srgbClr val="FF3300"/>
                  </a:solidFill>
                  <a:effectLst/>
                  <a:latin typeface="Times New Roman" pitchFamily="18" charset="0"/>
                </a:rPr>
                <a:t>A</a:t>
              </a:r>
              <a:r>
                <a:rPr lang="fr-FR" sz="2400" baseline="-25000">
                  <a:solidFill>
                    <a:srgbClr val="FF3300"/>
                  </a:solidFill>
                  <a:effectLst/>
                  <a:latin typeface="Times New Roman" pitchFamily="18" charset="0"/>
                </a:rPr>
                <a:t>l</a:t>
              </a:r>
              <a:r>
                <a:rPr lang="fr-FR" sz="2400">
                  <a:solidFill>
                    <a:srgbClr val="FF3300"/>
                  </a:solidFill>
                  <a:effectLst/>
                  <a:latin typeface="Times New Roman" pitchFamily="18" charset="0"/>
                </a:rPr>
                <a:t>.x</a:t>
              </a:r>
              <a:r>
                <a:rPr lang="fr-FR" sz="2400" baseline="-25000">
                  <a:solidFill>
                    <a:srgbClr val="FF3300"/>
                  </a:solidFill>
                  <a:effectLst/>
                  <a:latin typeface="Times New Roman" pitchFamily="18" charset="0"/>
                </a:rPr>
                <a:t>l</a:t>
              </a:r>
              <a:r>
                <a:rPr lang="fr-FR" sz="2400">
                  <a:effectLst/>
                  <a:latin typeface="Times New Roman" pitchFamily="18" charset="0"/>
                </a:rPr>
                <a:t> + A</a:t>
              </a:r>
              <a:r>
                <a:rPr lang="fr-FR" sz="2400" baseline="-25000">
                  <a:effectLst/>
                  <a:latin typeface="Times New Roman" pitchFamily="18" charset="0"/>
                </a:rPr>
                <a:t>f</a:t>
              </a:r>
              <a:r>
                <a:rPr lang="fr-FR" sz="2400">
                  <a:effectLst/>
                  <a:latin typeface="Times New Roman" pitchFamily="18" charset="0"/>
                </a:rPr>
                <a:t>.x</a:t>
              </a:r>
              <a:r>
                <a:rPr lang="fr-FR" sz="2400" baseline="-25000">
                  <a:effectLst/>
                  <a:latin typeface="Times New Roman" pitchFamily="18" charset="0"/>
                </a:rPr>
                <a:t>f</a:t>
              </a:r>
              <a:r>
                <a:rPr lang="fr-FR" sz="2400">
                  <a:effectLst/>
                  <a:latin typeface="Times New Roman" pitchFamily="18" charset="0"/>
                </a:rPr>
                <a:t> - d</a:t>
              </a:r>
              <a:endParaRPr lang="fr-FR" sz="2400" baseline="30000">
                <a:effectLst/>
                <a:latin typeface="Times New Roman" pitchFamily="18" charset="0"/>
              </a:endParaRPr>
            </a:p>
          </p:txBody>
        </p:sp>
        <p:grpSp>
          <p:nvGrpSpPr>
            <p:cNvPr id="287786" name="Group 42"/>
            <p:cNvGrpSpPr>
              <a:grpSpLocks/>
            </p:cNvGrpSpPr>
            <p:nvPr/>
          </p:nvGrpSpPr>
          <p:grpSpPr bwMode="auto">
            <a:xfrm>
              <a:off x="1003" y="1010"/>
              <a:ext cx="33" cy="288"/>
              <a:chOff x="715" y="1010"/>
              <a:chExt cx="33" cy="288"/>
            </a:xfrm>
          </p:grpSpPr>
          <p:sp>
            <p:nvSpPr>
              <p:cNvPr id="287787" name="Line 43"/>
              <p:cNvSpPr>
                <a:spLocks noChangeShapeType="1"/>
              </p:cNvSpPr>
              <p:nvPr/>
            </p:nvSpPr>
            <p:spPr bwMode="auto">
              <a:xfrm>
                <a:off x="748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788" name="Line 44"/>
              <p:cNvSpPr>
                <a:spLocks noChangeShapeType="1"/>
              </p:cNvSpPr>
              <p:nvPr/>
            </p:nvSpPr>
            <p:spPr bwMode="auto">
              <a:xfrm>
                <a:off x="715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87789" name="Group 45"/>
            <p:cNvGrpSpPr>
              <a:grpSpLocks/>
            </p:cNvGrpSpPr>
            <p:nvPr/>
          </p:nvGrpSpPr>
          <p:grpSpPr bwMode="auto">
            <a:xfrm>
              <a:off x="1665" y="995"/>
              <a:ext cx="33" cy="288"/>
              <a:chOff x="1377" y="995"/>
              <a:chExt cx="33" cy="288"/>
            </a:xfrm>
          </p:grpSpPr>
          <p:sp>
            <p:nvSpPr>
              <p:cNvPr id="287790" name="Line 46"/>
              <p:cNvSpPr>
                <a:spLocks noChangeShapeType="1"/>
              </p:cNvSpPr>
              <p:nvPr/>
            </p:nvSpPr>
            <p:spPr bwMode="auto">
              <a:xfrm>
                <a:off x="1410" y="995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791" name="Line 47"/>
              <p:cNvSpPr>
                <a:spLocks noChangeShapeType="1"/>
              </p:cNvSpPr>
              <p:nvPr/>
            </p:nvSpPr>
            <p:spPr bwMode="auto">
              <a:xfrm>
                <a:off x="1377" y="995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87792" name="Text Box 48"/>
            <p:cNvSpPr txBox="1">
              <a:spLocks noChangeArrowheads="1"/>
            </p:cNvSpPr>
            <p:nvPr/>
          </p:nvSpPr>
          <p:spPr bwMode="auto">
            <a:xfrm>
              <a:off x="1693" y="82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effectLst/>
                  <a:latin typeface="Times New Roman" pitchFamily="18" charset="0"/>
                </a:rPr>
                <a:t>2</a:t>
              </a:r>
            </a:p>
          </p:txBody>
        </p:sp>
        <p:grpSp>
          <p:nvGrpSpPr>
            <p:cNvPr id="287793" name="Group 49"/>
            <p:cNvGrpSpPr>
              <a:grpSpLocks/>
            </p:cNvGrpSpPr>
            <p:nvPr/>
          </p:nvGrpSpPr>
          <p:grpSpPr bwMode="auto">
            <a:xfrm>
              <a:off x="2102" y="998"/>
              <a:ext cx="33" cy="288"/>
              <a:chOff x="715" y="1010"/>
              <a:chExt cx="33" cy="288"/>
            </a:xfrm>
          </p:grpSpPr>
          <p:sp>
            <p:nvSpPr>
              <p:cNvPr id="287794" name="Line 50"/>
              <p:cNvSpPr>
                <a:spLocks noChangeShapeType="1"/>
              </p:cNvSpPr>
              <p:nvPr/>
            </p:nvSpPr>
            <p:spPr bwMode="auto">
              <a:xfrm>
                <a:off x="748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795" name="Line 51"/>
              <p:cNvSpPr>
                <a:spLocks noChangeShapeType="1"/>
              </p:cNvSpPr>
              <p:nvPr/>
            </p:nvSpPr>
            <p:spPr bwMode="auto">
              <a:xfrm>
                <a:off x="715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287796" name="Group 52"/>
            <p:cNvGrpSpPr>
              <a:grpSpLocks/>
            </p:cNvGrpSpPr>
            <p:nvPr/>
          </p:nvGrpSpPr>
          <p:grpSpPr bwMode="auto">
            <a:xfrm>
              <a:off x="3456" y="1008"/>
              <a:ext cx="33" cy="288"/>
              <a:chOff x="715" y="1010"/>
              <a:chExt cx="33" cy="288"/>
            </a:xfrm>
          </p:grpSpPr>
          <p:sp>
            <p:nvSpPr>
              <p:cNvPr id="287797" name="Line 53"/>
              <p:cNvSpPr>
                <a:spLocks noChangeShapeType="1"/>
              </p:cNvSpPr>
              <p:nvPr/>
            </p:nvSpPr>
            <p:spPr bwMode="auto">
              <a:xfrm>
                <a:off x="748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798" name="Line 54"/>
              <p:cNvSpPr>
                <a:spLocks noChangeShapeType="1"/>
              </p:cNvSpPr>
              <p:nvPr/>
            </p:nvSpPr>
            <p:spPr bwMode="auto">
              <a:xfrm>
                <a:off x="715" y="1010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287799" name="Text Box 55"/>
            <p:cNvSpPr txBox="1">
              <a:spLocks noChangeArrowheads="1"/>
            </p:cNvSpPr>
            <p:nvPr/>
          </p:nvSpPr>
          <p:spPr bwMode="auto">
            <a:xfrm>
              <a:off x="3461" y="8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effectLst/>
                  <a:latin typeface="Times New Roman" pitchFamily="18" charset="0"/>
                </a:rPr>
                <a:t>2</a:t>
              </a:r>
            </a:p>
          </p:txBody>
        </p:sp>
      </p:grpSp>
      <p:grpSp>
        <p:nvGrpSpPr>
          <p:cNvPr id="287808" name="Group 64"/>
          <p:cNvGrpSpPr>
            <a:grpSpLocks/>
          </p:cNvGrpSpPr>
          <p:nvPr/>
        </p:nvGrpSpPr>
        <p:grpSpPr bwMode="auto">
          <a:xfrm>
            <a:off x="838200" y="3733800"/>
            <a:ext cx="6934200" cy="1127125"/>
            <a:chOff x="528" y="2352"/>
            <a:chExt cx="4368" cy="710"/>
          </a:xfrm>
        </p:grpSpPr>
        <p:sp>
          <p:nvSpPr>
            <p:cNvPr id="287783" name="Text Box 39"/>
            <p:cNvSpPr txBox="1">
              <a:spLocks noChangeArrowheads="1"/>
            </p:cNvSpPr>
            <p:nvPr/>
          </p:nvSpPr>
          <p:spPr bwMode="auto">
            <a:xfrm>
              <a:off x="528" y="2352"/>
              <a:ext cx="1331" cy="288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fr-FR" sz="2400">
                  <a:effectLst/>
                  <a:latin typeface="Times New Roman" pitchFamily="18" charset="0"/>
                </a:rPr>
                <a:t>F(x</a:t>
              </a:r>
              <a:r>
                <a:rPr lang="fr-FR" sz="2400" baseline="-25000">
                  <a:effectLst/>
                  <a:latin typeface="Times New Roman" pitchFamily="18" charset="0"/>
                </a:rPr>
                <a:t>f</a:t>
              </a:r>
              <a:r>
                <a:rPr lang="fr-FR" sz="2400">
                  <a:effectLst/>
                  <a:latin typeface="Times New Roman" pitchFamily="18" charset="0"/>
                </a:rPr>
                <a:t>)  minimum</a:t>
              </a:r>
            </a:p>
          </p:txBody>
        </p:sp>
        <p:grpSp>
          <p:nvGrpSpPr>
            <p:cNvPr id="287800" name="Group 56"/>
            <p:cNvGrpSpPr>
              <a:grpSpLocks/>
            </p:cNvGrpSpPr>
            <p:nvPr/>
          </p:nvGrpSpPr>
          <p:grpSpPr bwMode="auto">
            <a:xfrm>
              <a:off x="2256" y="2352"/>
              <a:ext cx="2640" cy="288"/>
              <a:chOff x="1200" y="2448"/>
              <a:chExt cx="2640" cy="288"/>
            </a:xfrm>
          </p:grpSpPr>
          <p:sp>
            <p:nvSpPr>
              <p:cNvPr id="287801" name="AutoShape 57"/>
              <p:cNvSpPr>
                <a:spLocks noChangeArrowheads="1"/>
              </p:cNvSpPr>
              <p:nvPr/>
            </p:nvSpPr>
            <p:spPr bwMode="auto">
              <a:xfrm>
                <a:off x="1200" y="2496"/>
                <a:ext cx="432" cy="172"/>
              </a:xfrm>
              <a:prstGeom prst="leftRightArrow">
                <a:avLst>
                  <a:gd name="adj1" fmla="val 50000"/>
                  <a:gd name="adj2" fmla="val 50233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287802" name="Rectangle 58"/>
              <p:cNvSpPr>
                <a:spLocks noChangeArrowheads="1"/>
              </p:cNvSpPr>
              <p:nvPr/>
            </p:nvSpPr>
            <p:spPr bwMode="auto">
              <a:xfrm>
                <a:off x="1710" y="2448"/>
                <a:ext cx="2130" cy="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2400">
                    <a:effectLst/>
                    <a:latin typeface="Times New Roman" pitchFamily="18" charset="0"/>
                  </a:rPr>
                  <a:t>A</a:t>
                </a:r>
                <a:r>
                  <a:rPr lang="fr-FR" sz="2400" baseline="-25000">
                    <a:effectLst/>
                    <a:latin typeface="Times New Roman" pitchFamily="18" charset="0"/>
                  </a:rPr>
                  <a:t>f</a:t>
                </a:r>
                <a:r>
                  <a:rPr lang="fr-FR" sz="2400" baseline="30000">
                    <a:effectLst/>
                    <a:latin typeface="Times New Roman" pitchFamily="18" charset="0"/>
                  </a:rPr>
                  <a:t>t</a:t>
                </a:r>
                <a:r>
                  <a:rPr lang="fr-FR" sz="2400">
                    <a:effectLst/>
                    <a:latin typeface="Times New Roman" pitchFamily="18" charset="0"/>
                  </a:rPr>
                  <a:t>.A</a:t>
                </a:r>
                <a:r>
                  <a:rPr lang="fr-FR" sz="2400" baseline="-25000">
                    <a:effectLst/>
                    <a:latin typeface="Times New Roman" pitchFamily="18" charset="0"/>
                  </a:rPr>
                  <a:t>f</a:t>
                </a:r>
                <a:r>
                  <a:rPr lang="fr-FR" sz="2400">
                    <a:effectLst/>
                    <a:latin typeface="Times New Roman" pitchFamily="18" charset="0"/>
                  </a:rPr>
                  <a:t>.</a:t>
                </a:r>
                <a:r>
                  <a:rPr lang="fr-FR" sz="2400">
                    <a:solidFill>
                      <a:srgbClr val="FFFF00"/>
                    </a:solidFill>
                    <a:effectLst/>
                    <a:latin typeface="Times New Roman" pitchFamily="18" charset="0"/>
                  </a:rPr>
                  <a:t>x</a:t>
                </a:r>
                <a:r>
                  <a:rPr lang="fr-FR" sz="2400" baseline="-25000">
                    <a:solidFill>
                      <a:srgbClr val="FFFF00"/>
                    </a:solidFill>
                    <a:effectLst/>
                    <a:latin typeface="Times New Roman" pitchFamily="18" charset="0"/>
                  </a:rPr>
                  <a:t>f</a:t>
                </a:r>
                <a:r>
                  <a:rPr lang="fr-FR" sz="2400">
                    <a:effectLst/>
                    <a:latin typeface="Times New Roman" pitchFamily="18" charset="0"/>
                  </a:rPr>
                  <a:t>  = A</a:t>
                </a:r>
                <a:r>
                  <a:rPr lang="fr-FR" sz="2400" baseline="-25000">
                    <a:effectLst/>
                    <a:latin typeface="Times New Roman" pitchFamily="18" charset="0"/>
                  </a:rPr>
                  <a:t>f</a:t>
                </a:r>
                <a:r>
                  <a:rPr lang="fr-FR" sz="2400" baseline="30000">
                    <a:effectLst/>
                    <a:latin typeface="Times New Roman" pitchFamily="18" charset="0"/>
                  </a:rPr>
                  <a:t>t</a:t>
                </a:r>
                <a:r>
                  <a:rPr lang="fr-FR" sz="2400">
                    <a:effectLst/>
                    <a:latin typeface="Times New Roman" pitchFamily="18" charset="0"/>
                  </a:rPr>
                  <a:t>.d - A</a:t>
                </a:r>
                <a:r>
                  <a:rPr lang="fr-FR" sz="2400" baseline="-25000">
                    <a:effectLst/>
                    <a:latin typeface="Times New Roman" pitchFamily="18" charset="0"/>
                  </a:rPr>
                  <a:t>f</a:t>
                </a:r>
                <a:r>
                  <a:rPr lang="fr-FR" sz="2400" baseline="30000">
                    <a:effectLst/>
                    <a:latin typeface="Times New Roman" pitchFamily="18" charset="0"/>
                  </a:rPr>
                  <a:t>t</a:t>
                </a:r>
                <a:r>
                  <a:rPr lang="fr-FR" sz="2400">
                    <a:solidFill>
                      <a:srgbClr val="FF3300"/>
                    </a:solidFill>
                    <a:effectLst/>
                    <a:latin typeface="Times New Roman" pitchFamily="18" charset="0"/>
                  </a:rPr>
                  <a:t>A</a:t>
                </a:r>
                <a:r>
                  <a:rPr lang="fr-FR" sz="2400" baseline="-25000">
                    <a:solidFill>
                      <a:srgbClr val="FF3300"/>
                    </a:solidFill>
                    <a:effectLst/>
                    <a:latin typeface="Times New Roman" pitchFamily="18" charset="0"/>
                  </a:rPr>
                  <a:t>l</a:t>
                </a:r>
                <a:r>
                  <a:rPr lang="fr-FR" sz="2400">
                    <a:solidFill>
                      <a:srgbClr val="FF3300"/>
                    </a:solidFill>
                    <a:effectLst/>
                    <a:latin typeface="Times New Roman" pitchFamily="18" charset="0"/>
                  </a:rPr>
                  <a:t>.x</a:t>
                </a:r>
                <a:r>
                  <a:rPr lang="fr-FR" sz="2400" baseline="-25000">
                    <a:solidFill>
                      <a:srgbClr val="FF3300"/>
                    </a:solidFill>
                    <a:effectLst/>
                    <a:latin typeface="Times New Roman" pitchFamily="18" charset="0"/>
                  </a:rPr>
                  <a:t>l </a:t>
                </a:r>
                <a:endParaRPr lang="fr-FR" sz="2400">
                  <a:solidFill>
                    <a:schemeClr val="tx2"/>
                  </a:solidFill>
                  <a:effectLst/>
                  <a:latin typeface="Times New Roman" pitchFamily="18" charset="0"/>
                </a:endParaRPr>
              </a:p>
            </p:txBody>
          </p:sp>
        </p:grpSp>
        <p:grpSp>
          <p:nvGrpSpPr>
            <p:cNvPr id="287803" name="Group 59"/>
            <p:cNvGrpSpPr>
              <a:grpSpLocks/>
            </p:cNvGrpSpPr>
            <p:nvPr/>
          </p:nvGrpSpPr>
          <p:grpSpPr bwMode="auto">
            <a:xfrm>
              <a:off x="2957" y="2582"/>
              <a:ext cx="1391" cy="480"/>
              <a:chOff x="1901" y="2678"/>
              <a:chExt cx="1391" cy="480"/>
            </a:xfrm>
          </p:grpSpPr>
          <p:sp>
            <p:nvSpPr>
              <p:cNvPr id="287804" name="Rectangle 60"/>
              <p:cNvSpPr>
                <a:spLocks noChangeArrowheads="1"/>
              </p:cNvSpPr>
              <p:nvPr/>
            </p:nvSpPr>
            <p:spPr bwMode="auto">
              <a:xfrm>
                <a:off x="1915" y="2870"/>
                <a:ext cx="1195" cy="28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fr-FR" sz="2400">
                    <a:effectLst/>
                    <a:latin typeface="Times New Roman" pitchFamily="18" charset="0"/>
                  </a:rPr>
                  <a:t>M.</a:t>
                </a:r>
                <a:r>
                  <a:rPr lang="fr-FR" sz="2400">
                    <a:solidFill>
                      <a:srgbClr val="FFFF00"/>
                    </a:solidFill>
                    <a:effectLst/>
                    <a:latin typeface="Times New Roman" pitchFamily="18" charset="0"/>
                  </a:rPr>
                  <a:t>x </a:t>
                </a:r>
                <a:r>
                  <a:rPr lang="fr-FR" sz="2400">
                    <a:effectLst/>
                    <a:latin typeface="Times New Roman" pitchFamily="18" charset="0"/>
                  </a:rPr>
                  <a:t>   =       b</a:t>
                </a:r>
                <a:r>
                  <a:rPr lang="fr-FR" sz="2400" baseline="-25000">
                    <a:solidFill>
                      <a:srgbClr val="FF3300"/>
                    </a:solidFill>
                    <a:effectLst/>
                    <a:latin typeface="Times New Roman" pitchFamily="18" charset="0"/>
                  </a:rPr>
                  <a:t> </a:t>
                </a:r>
                <a:endParaRPr lang="fr-FR" sz="2400">
                  <a:solidFill>
                    <a:schemeClr val="tx2"/>
                  </a:solidFill>
                  <a:effectLst/>
                  <a:latin typeface="Times New Roman" pitchFamily="18" charset="0"/>
                </a:endParaRPr>
              </a:p>
            </p:txBody>
          </p:sp>
          <p:sp>
            <p:nvSpPr>
              <p:cNvPr id="287805" name="Text Box 61"/>
              <p:cNvSpPr txBox="1">
                <a:spLocks noChangeArrowheads="1"/>
              </p:cNvSpPr>
              <p:nvPr/>
            </p:nvSpPr>
            <p:spPr bwMode="auto">
              <a:xfrm rot="-16200000">
                <a:off x="1992" y="2629"/>
                <a:ext cx="183" cy="36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fr-FR" sz="3200">
                    <a:effectLst/>
                  </a:rPr>
                  <a:t>}</a:t>
                </a:r>
              </a:p>
            </p:txBody>
          </p:sp>
          <p:sp>
            <p:nvSpPr>
              <p:cNvPr id="287806" name="Text Box 62"/>
              <p:cNvSpPr txBox="1">
                <a:spLocks noChangeArrowheads="1"/>
              </p:cNvSpPr>
              <p:nvPr/>
            </p:nvSpPr>
            <p:spPr bwMode="auto">
              <a:xfrm rot="-16200000">
                <a:off x="3018" y="2587"/>
                <a:ext cx="183" cy="36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fr-FR" sz="3200">
                    <a:effectLst/>
                  </a:rPr>
                  <a:t>}</a:t>
                </a:r>
              </a:p>
            </p:txBody>
          </p:sp>
        </p:grpSp>
      </p:grpSp>
      <p:sp>
        <p:nvSpPr>
          <p:cNvPr id="287807" name="Text Box 63"/>
          <p:cNvSpPr txBox="1">
            <a:spLocks noChangeArrowheads="1"/>
          </p:cNvSpPr>
          <p:nvPr/>
        </p:nvSpPr>
        <p:spPr bwMode="auto">
          <a:xfrm>
            <a:off x="665163" y="5348288"/>
            <a:ext cx="415851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>
                <a:effectLst/>
              </a:rPr>
              <a:t>The problem:   </a:t>
            </a:r>
            <a:r>
              <a:rPr lang="fr-FR" dirty="0" smtClean="0">
                <a:effectLst/>
              </a:rPr>
              <a:t> (</a:t>
            </a:r>
            <a:r>
              <a:rPr lang="fr-FR" dirty="0">
                <a:effectLst/>
              </a:rPr>
              <a:t>1) </a:t>
            </a:r>
            <a:r>
              <a:rPr lang="fr-FR" i="1" dirty="0">
                <a:effectLst/>
              </a:rPr>
              <a:t>construct a linear system</a:t>
            </a:r>
          </a:p>
          <a:p>
            <a:r>
              <a:rPr lang="fr-FR" dirty="0">
                <a:effectLst/>
              </a:rPr>
              <a:t>                      </a:t>
            </a:r>
            <a:r>
              <a:rPr lang="fr-FR" dirty="0" smtClean="0">
                <a:effectLst/>
              </a:rPr>
              <a:t> (</a:t>
            </a:r>
            <a:r>
              <a:rPr lang="fr-FR" dirty="0">
                <a:effectLst/>
              </a:rPr>
              <a:t>2) </a:t>
            </a:r>
            <a:r>
              <a:rPr lang="fr-FR" i="1" dirty="0">
                <a:effectLst/>
              </a:rPr>
              <a:t>solve a linear system</a:t>
            </a:r>
          </a:p>
        </p:txBody>
      </p:sp>
      <p:sp>
        <p:nvSpPr>
          <p:cNvPr id="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000" dirty="0" smtClean="0"/>
              <a:t>Linear and Quadratic DGP</a:t>
            </a:r>
            <a:br>
              <a:rPr lang="fr-FR" sz="4000" dirty="0" smtClean="0"/>
            </a:br>
            <a:r>
              <a:rPr lang="fr-FR" sz="3200" dirty="0" smtClean="0"/>
              <a:t>Removing degrees of freedom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4207068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80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04" name="Rectangle 44"/>
          <p:cNvSpPr>
            <a:spLocks noChangeArrowheads="1"/>
          </p:cNvSpPr>
          <p:nvPr/>
        </p:nvSpPr>
        <p:spPr bwMode="auto">
          <a:xfrm>
            <a:off x="942975" y="1554163"/>
            <a:ext cx="443865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fr-FR" sz="1200" dirty="0"/>
              <a:t>inline int solve_conjugate_gradient(</a:t>
            </a:r>
          </a:p>
          <a:p>
            <a:r>
              <a:rPr lang="fr-FR" sz="1200" dirty="0"/>
              <a:t>        const SparseMatrix &amp;A, const Vector&amp; b, Vector&amp; x, </a:t>
            </a:r>
          </a:p>
          <a:p>
            <a:r>
              <a:rPr lang="fr-FR" sz="1200" dirty="0"/>
              <a:t>        double eps, int max_iter</a:t>
            </a:r>
          </a:p>
          <a:p>
            <a:r>
              <a:rPr lang="fr-FR" sz="1200" dirty="0"/>
              <a:t>    ){ </a:t>
            </a:r>
          </a:p>
          <a:p>
            <a:r>
              <a:rPr lang="fr-FR" sz="1200" dirty="0"/>
              <a:t>        int N = A.n() ;</a:t>
            </a:r>
          </a:p>
          <a:p>
            <a:r>
              <a:rPr lang="fr-FR" sz="1200" dirty="0"/>
              <a:t>        double t, tau, sig, rho, gam;</a:t>
            </a:r>
          </a:p>
          <a:p>
            <a:r>
              <a:rPr lang="fr-FR" sz="1200" dirty="0"/>
              <a:t>        double bnorm2 = BLAS::ddot(N,b,1,b,1) ; </a:t>
            </a:r>
          </a:p>
          <a:p>
            <a:r>
              <a:rPr lang="fr-FR" sz="1200" dirty="0"/>
              <a:t>        double err=eps*eps*bnorm2 ;           </a:t>
            </a:r>
          </a:p>
          <a:p>
            <a:r>
              <a:rPr lang="fr-FR" sz="1200" dirty="0"/>
              <a:t>        mult(A,x,g);</a:t>
            </a:r>
          </a:p>
          <a:p>
            <a:r>
              <a:rPr lang="fr-FR" sz="1200" dirty="0"/>
              <a:t>        BLAS::daxpy(N,-1.,b,1,g,1);</a:t>
            </a:r>
          </a:p>
          <a:p>
            <a:r>
              <a:rPr lang="fr-FR" sz="1200" dirty="0"/>
              <a:t>        BLAS::dscal(N,-1.,g,1);</a:t>
            </a:r>
          </a:p>
          <a:p>
            <a:r>
              <a:rPr lang="fr-FR" sz="1200" dirty="0"/>
              <a:t>        BLAS::dcopy(N,g,1,r,1);</a:t>
            </a:r>
          </a:p>
          <a:p>
            <a:r>
              <a:rPr lang="fr-FR" sz="1200" dirty="0"/>
              <a:t>        while ( BLAS::ddot(N,g,1,g,1)&gt;err &amp;&amp; its &lt; max_iter) {            </a:t>
            </a:r>
          </a:p>
          <a:p>
            <a:r>
              <a:rPr lang="fr-FR" sz="1200" dirty="0"/>
              <a:t>            mult(A,r,p);</a:t>
            </a:r>
          </a:p>
          <a:p>
            <a:r>
              <a:rPr lang="fr-FR" sz="1200" dirty="0"/>
              <a:t>            rho=BLAS::ddot(N,p,1,p,1);</a:t>
            </a:r>
          </a:p>
          <a:p>
            <a:r>
              <a:rPr lang="fr-FR" sz="1200" dirty="0"/>
              <a:t>            sig=BLAS::ddot(N,r,1,p,1);</a:t>
            </a:r>
          </a:p>
          <a:p>
            <a:r>
              <a:rPr lang="fr-FR" sz="1200" dirty="0"/>
              <a:t>            tau=BLAS::ddot(N,g,1,r,1);</a:t>
            </a:r>
          </a:p>
          <a:p>
            <a:r>
              <a:rPr lang="fr-FR" sz="1200" dirty="0"/>
              <a:t>            t=tau/sig;</a:t>
            </a:r>
          </a:p>
          <a:p>
            <a:r>
              <a:rPr lang="fr-FR" sz="1200" dirty="0"/>
              <a:t>            BLAS::daxpy(N,t,r,1,x,1);</a:t>
            </a:r>
          </a:p>
          <a:p>
            <a:r>
              <a:rPr lang="fr-FR" sz="1200" dirty="0"/>
              <a:t>            BLAS::daxpy(N,-t,p,1,g,1);</a:t>
            </a:r>
          </a:p>
          <a:p>
            <a:r>
              <a:rPr lang="fr-FR" sz="1200" dirty="0"/>
              <a:t>            gam=(t*t*rho-tau)/tau;</a:t>
            </a:r>
          </a:p>
          <a:p>
            <a:r>
              <a:rPr lang="fr-FR" sz="1200" dirty="0"/>
              <a:t>            BLAS::dscal(N,gam,r,1);</a:t>
            </a:r>
          </a:p>
          <a:p>
            <a:r>
              <a:rPr lang="fr-FR" sz="1200" dirty="0"/>
              <a:t>            BLAS::daxpy(N,1.,g,1,r,1);</a:t>
            </a:r>
          </a:p>
          <a:p>
            <a:r>
              <a:rPr lang="fr-FR" sz="1200" dirty="0"/>
              <a:t>            ++its;</a:t>
            </a:r>
          </a:p>
          <a:p>
            <a:r>
              <a:rPr lang="fr-FR" sz="1200" dirty="0"/>
              <a:t>        }</a:t>
            </a:r>
          </a:p>
          <a:p>
            <a:r>
              <a:rPr lang="fr-FR" sz="1200" dirty="0"/>
              <a:t>        return its ;</a:t>
            </a:r>
          </a:p>
          <a:p>
            <a:r>
              <a:rPr lang="fr-FR" sz="1200" dirty="0"/>
              <a:t>}</a:t>
            </a:r>
          </a:p>
        </p:txBody>
      </p:sp>
      <p:sp>
        <p:nvSpPr>
          <p:cNvPr id="271405" name="Text Box 45"/>
          <p:cNvSpPr txBox="1">
            <a:spLocks noChangeArrowheads="1"/>
          </p:cNvSpPr>
          <p:nvPr/>
        </p:nvSpPr>
        <p:spPr bwMode="auto">
          <a:xfrm>
            <a:off x="5341938" y="1717675"/>
            <a:ext cx="19000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fr-FR" dirty="0"/>
              <a:t>Only simple</a:t>
            </a:r>
          </a:p>
          <a:p>
            <a:r>
              <a:rPr lang="fr-FR" dirty="0"/>
              <a:t>vector ops (BLAS)</a:t>
            </a:r>
          </a:p>
        </p:txBody>
      </p:sp>
      <p:grpSp>
        <p:nvGrpSpPr>
          <p:cNvPr id="271412" name="Group 52"/>
          <p:cNvGrpSpPr>
            <a:grpSpLocks/>
          </p:cNvGrpSpPr>
          <p:nvPr/>
        </p:nvGrpSpPr>
        <p:grpSpPr bwMode="auto">
          <a:xfrm>
            <a:off x="1287463" y="2951164"/>
            <a:ext cx="5899150" cy="1222375"/>
            <a:chOff x="811" y="1859"/>
            <a:chExt cx="3716" cy="770"/>
          </a:xfrm>
        </p:grpSpPr>
        <p:sp>
          <p:nvSpPr>
            <p:cNvPr id="271406" name="Text Box 46"/>
            <p:cNvSpPr txBox="1">
              <a:spLocks noChangeArrowheads="1"/>
            </p:cNvSpPr>
            <p:nvPr/>
          </p:nvSpPr>
          <p:spPr bwMode="auto">
            <a:xfrm>
              <a:off x="3381" y="1859"/>
              <a:ext cx="1146" cy="5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fr-FR" dirty="0"/>
                <a:t>Complicated ops:</a:t>
              </a:r>
            </a:p>
            <a:p>
              <a:r>
                <a:rPr lang="fr-FR" dirty="0"/>
                <a:t>Matrix x vector</a:t>
              </a:r>
            </a:p>
            <a:p>
              <a:r>
                <a:rPr lang="fr-FR" dirty="0"/>
                <a:t>(see paper)</a:t>
              </a:r>
            </a:p>
          </p:txBody>
        </p:sp>
        <p:sp>
          <p:nvSpPr>
            <p:cNvPr id="271407" name="Rectangle 47"/>
            <p:cNvSpPr>
              <a:spLocks noChangeArrowheads="1"/>
            </p:cNvSpPr>
            <p:nvPr/>
          </p:nvSpPr>
          <p:spPr bwMode="auto">
            <a:xfrm>
              <a:off x="811" y="1918"/>
              <a:ext cx="643" cy="134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1408" name="Rectangle 48"/>
            <p:cNvSpPr>
              <a:spLocks noChangeArrowheads="1"/>
            </p:cNvSpPr>
            <p:nvPr/>
          </p:nvSpPr>
          <p:spPr bwMode="auto">
            <a:xfrm>
              <a:off x="914" y="2495"/>
              <a:ext cx="643" cy="134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71410" name="Line 50"/>
            <p:cNvSpPr>
              <a:spLocks noChangeShapeType="1"/>
            </p:cNvSpPr>
            <p:nvPr/>
          </p:nvSpPr>
          <p:spPr bwMode="auto">
            <a:xfrm flipH="1" flipV="1">
              <a:off x="1527" y="2002"/>
              <a:ext cx="1840" cy="67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1411" name="Line 51"/>
            <p:cNvSpPr>
              <a:spLocks noChangeShapeType="1"/>
            </p:cNvSpPr>
            <p:nvPr/>
          </p:nvSpPr>
          <p:spPr bwMode="auto">
            <a:xfrm flipH="1">
              <a:off x="1627" y="2298"/>
              <a:ext cx="1756" cy="258"/>
            </a:xfrm>
            <a:prstGeom prst="line">
              <a:avLst/>
            </a:prstGeom>
            <a:noFill/>
            <a:ln w="28575">
              <a:solidFill>
                <a:srgbClr val="FF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fr-FR" sz="4000" dirty="0" smtClean="0"/>
              <a:t>Linear and Quadratic DGP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725927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40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- Linear System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5536" y="1628800"/>
            <a:ext cx="74168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nlSolverParameteri</a:t>
            </a:r>
            <a:r>
              <a:rPr lang="en-US" altLang="zh-TW" dirty="0"/>
              <a:t>(NL_NB_VARIABLES, 2*</a:t>
            </a:r>
            <a:r>
              <a:rPr lang="en-US" altLang="zh-TW" dirty="0" err="1"/>
              <a:t>nb_vertices</a:t>
            </a:r>
            <a:r>
              <a:rPr lang="en-US" altLang="zh-TW" dirty="0"/>
              <a:t>) ;        </a:t>
            </a:r>
          </a:p>
          <a:p>
            <a:r>
              <a:rPr lang="en-US" altLang="zh-TW" dirty="0" err="1"/>
              <a:t>nlSolverParameteri</a:t>
            </a:r>
            <a:r>
              <a:rPr lang="en-US" altLang="zh-TW" dirty="0"/>
              <a:t>(NL_LEAST_SQUARES, NL_TRUE) ;        </a:t>
            </a:r>
          </a:p>
          <a:p>
            <a:r>
              <a:rPr lang="en-US" altLang="zh-TW" dirty="0" err="1"/>
              <a:t>nlSolverParameteri</a:t>
            </a:r>
            <a:r>
              <a:rPr lang="en-US" altLang="zh-TW" dirty="0"/>
              <a:t>(NL_MAX_ITERATIONS, 5*</a:t>
            </a:r>
            <a:r>
              <a:rPr lang="en-US" altLang="zh-TW" dirty="0" err="1"/>
              <a:t>nb_vertices</a:t>
            </a:r>
            <a:r>
              <a:rPr lang="en-US" altLang="zh-TW" dirty="0"/>
              <a:t>) ;        </a:t>
            </a:r>
          </a:p>
          <a:p>
            <a:r>
              <a:rPr lang="en-US" altLang="zh-TW" dirty="0" err="1"/>
              <a:t>nlSolverParameterd</a:t>
            </a:r>
            <a:r>
              <a:rPr lang="en-US" altLang="zh-TW" dirty="0"/>
              <a:t>(NL_THRESHOLD, 1e-10) ;        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err="1" smtClean="0"/>
              <a:t>nlBegin</a:t>
            </a:r>
            <a:r>
              <a:rPr lang="en-US" altLang="zh-TW" dirty="0" smtClean="0"/>
              <a:t>(NL_SYSTEM</a:t>
            </a:r>
            <a:r>
              <a:rPr lang="en-US" altLang="zh-TW" dirty="0"/>
              <a:t>) ;        </a:t>
            </a:r>
          </a:p>
          <a:p>
            <a:r>
              <a:rPr lang="en-US" altLang="zh-TW" dirty="0" err="1"/>
              <a:t>mesh_to_solver</a:t>
            </a:r>
            <a:r>
              <a:rPr lang="en-US" altLang="zh-TW" dirty="0"/>
              <a:t>() ;        </a:t>
            </a:r>
          </a:p>
          <a:p>
            <a:r>
              <a:rPr lang="en-US" altLang="zh-TW" dirty="0" err="1"/>
              <a:t>nlBegin</a:t>
            </a:r>
            <a:r>
              <a:rPr lang="en-US" altLang="zh-TW" dirty="0"/>
              <a:t>(NL_MATRIX) ;       </a:t>
            </a:r>
          </a:p>
          <a:p>
            <a:r>
              <a:rPr lang="en-US" altLang="zh-TW" dirty="0" err="1"/>
              <a:t>setup_lscm</a:t>
            </a:r>
            <a:r>
              <a:rPr lang="en-US" altLang="zh-TW" dirty="0"/>
              <a:t>() ;       </a:t>
            </a:r>
          </a:p>
          <a:p>
            <a:r>
              <a:rPr lang="en-US" altLang="zh-TW" dirty="0" err="1"/>
              <a:t>nlEnd</a:t>
            </a:r>
            <a:r>
              <a:rPr lang="en-US" altLang="zh-TW" dirty="0"/>
              <a:t>(NL_MATRIX) ;     </a:t>
            </a:r>
          </a:p>
          <a:p>
            <a:r>
              <a:rPr lang="en-US" altLang="zh-TW" dirty="0" err="1"/>
              <a:t>nlEnd</a:t>
            </a:r>
            <a:r>
              <a:rPr lang="en-US" altLang="zh-TW" dirty="0"/>
              <a:t>(NL_SYSTEM) ;        </a:t>
            </a:r>
          </a:p>
          <a:p>
            <a:r>
              <a:rPr lang="en-US" altLang="zh-TW" dirty="0"/>
              <a:t>      </a:t>
            </a:r>
          </a:p>
          <a:p>
            <a:endParaRPr lang="en-US" altLang="zh-TW" dirty="0"/>
          </a:p>
          <a:p>
            <a:r>
              <a:rPr lang="en-US" altLang="zh-TW" dirty="0" err="1"/>
              <a:t>nlSolve</a:t>
            </a:r>
            <a:r>
              <a:rPr lang="en-US" altLang="zh-TW" dirty="0"/>
              <a:t>()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975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</a:t>
            </a:r>
            <a:r>
              <a:rPr lang="en-US" altLang="zh-TW" dirty="0" smtClean="0"/>
              <a:t>- fix variable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7808" y="1484784"/>
            <a:ext cx="5958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for(unsigned </a:t>
            </a:r>
            <a:r>
              <a:rPr lang="en-US" altLang="zh-TW" dirty="0" err="1"/>
              <a:t>int</a:t>
            </a:r>
            <a:r>
              <a:rPr lang="en-US" altLang="zh-TW" dirty="0"/>
              <a:t> i=0; i&lt;mesh_-&gt;</a:t>
            </a:r>
            <a:r>
              <a:rPr lang="en-US" altLang="zh-TW" dirty="0" err="1"/>
              <a:t>vertex.size</a:t>
            </a:r>
            <a:r>
              <a:rPr lang="en-US" altLang="zh-TW" dirty="0"/>
              <a:t>(); i++) {            </a:t>
            </a:r>
          </a:p>
          <a:p>
            <a:r>
              <a:rPr lang="en-US" altLang="zh-TW" dirty="0"/>
              <a:t>            Vertex&amp; it = mesh_-&gt;vertex[i] ;            </a:t>
            </a:r>
          </a:p>
          <a:p>
            <a:r>
              <a:rPr lang="en-US" altLang="zh-TW" dirty="0"/>
              <a:t>            double u = </a:t>
            </a:r>
            <a:r>
              <a:rPr lang="en-US" altLang="zh-TW" dirty="0" err="1"/>
              <a:t>it.tex_coord.x</a:t>
            </a:r>
            <a:r>
              <a:rPr lang="en-US" altLang="zh-TW" dirty="0"/>
              <a:t> ;            </a:t>
            </a:r>
          </a:p>
          <a:p>
            <a:r>
              <a:rPr lang="en-US" altLang="zh-TW" dirty="0"/>
              <a:t>            double v = </a:t>
            </a:r>
            <a:r>
              <a:rPr lang="en-US" altLang="zh-TW" dirty="0" err="1"/>
              <a:t>it.tex_coord.y</a:t>
            </a:r>
            <a:r>
              <a:rPr lang="en-US" altLang="zh-TW" dirty="0"/>
              <a:t> ;            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nlSetVariable</a:t>
            </a:r>
            <a:r>
              <a:rPr lang="en-US" altLang="zh-TW" dirty="0"/>
              <a:t>(2 * it.id    , </a:t>
            </a:r>
            <a:r>
              <a:rPr lang="en-US" altLang="zh-TW" dirty="0" smtClean="0"/>
              <a:t>   u</a:t>
            </a:r>
            <a:r>
              <a:rPr lang="en-US" altLang="zh-TW" dirty="0"/>
              <a:t>) ;            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nlSetVariable</a:t>
            </a:r>
            <a:r>
              <a:rPr lang="en-US" altLang="zh-TW" dirty="0"/>
              <a:t>(2 * it.id + 1, </a:t>
            </a:r>
            <a:r>
              <a:rPr lang="en-US" altLang="zh-TW" dirty="0" smtClean="0"/>
              <a:t> v</a:t>
            </a:r>
            <a:r>
              <a:rPr lang="en-US" altLang="zh-TW" dirty="0"/>
              <a:t>) ;            </a:t>
            </a:r>
          </a:p>
          <a:p>
            <a:r>
              <a:rPr lang="en-US" altLang="zh-TW" dirty="0"/>
              <a:t>            if(</a:t>
            </a:r>
            <a:r>
              <a:rPr lang="en-US" altLang="zh-TW" dirty="0" err="1"/>
              <a:t>it.locked</a:t>
            </a:r>
            <a:r>
              <a:rPr lang="en-US" altLang="zh-TW" dirty="0"/>
              <a:t>) </a:t>
            </a:r>
          </a:p>
          <a:p>
            <a:r>
              <a:rPr lang="en-US" altLang="zh-TW" dirty="0"/>
              <a:t>            {                </a:t>
            </a:r>
          </a:p>
          <a:p>
            <a:r>
              <a:rPr lang="en-US" altLang="zh-TW" dirty="0"/>
              <a:t>               </a:t>
            </a:r>
            <a:r>
              <a:rPr lang="en-US" altLang="zh-TW" dirty="0" err="1"/>
              <a:t>nlLockVariable</a:t>
            </a:r>
            <a:r>
              <a:rPr lang="en-US" altLang="zh-TW" dirty="0"/>
              <a:t>(2 * it.id    ) ;               </a:t>
            </a:r>
          </a:p>
          <a:p>
            <a:r>
              <a:rPr lang="en-US" altLang="zh-TW" dirty="0"/>
              <a:t>               </a:t>
            </a:r>
            <a:r>
              <a:rPr lang="en-US" altLang="zh-TW" dirty="0" err="1"/>
              <a:t>nlLockVariable</a:t>
            </a:r>
            <a:r>
              <a:rPr lang="en-US" altLang="zh-TW" dirty="0"/>
              <a:t>(2 * it.id + 1) ;            </a:t>
            </a:r>
          </a:p>
          <a:p>
            <a:r>
              <a:rPr lang="en-US" altLang="zh-TW" dirty="0"/>
              <a:t>            }         </a:t>
            </a:r>
          </a:p>
          <a:p>
            <a:r>
              <a:rPr lang="en-US" altLang="zh-TW" dirty="0"/>
              <a:t>     }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1405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Example - one row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9552" y="15567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nlBegin</a:t>
            </a:r>
            <a:r>
              <a:rPr lang="en-US" altLang="zh-TW" dirty="0"/>
              <a:t>(NL_ROW) ;        </a:t>
            </a:r>
          </a:p>
          <a:p>
            <a:r>
              <a:rPr lang="en-US" altLang="zh-TW" dirty="0" err="1"/>
              <a:t>nlCoefficient</a:t>
            </a:r>
            <a:r>
              <a:rPr lang="en-US" altLang="zh-TW" dirty="0"/>
              <a:t>(u0_id, -</a:t>
            </a:r>
            <a:r>
              <a:rPr lang="en-US" altLang="zh-TW" dirty="0" err="1"/>
              <a:t>a+c</a:t>
            </a:r>
            <a:r>
              <a:rPr lang="en-US" altLang="zh-TW" dirty="0"/>
              <a:t>)  ;        </a:t>
            </a:r>
          </a:p>
          <a:p>
            <a:r>
              <a:rPr lang="en-US" altLang="zh-TW" dirty="0" err="1"/>
              <a:t>nlCoefficient</a:t>
            </a:r>
            <a:r>
              <a:rPr lang="en-US" altLang="zh-TW" dirty="0"/>
              <a:t>(v0_id,  b-d)  ;        </a:t>
            </a:r>
          </a:p>
          <a:p>
            <a:r>
              <a:rPr lang="en-US" altLang="zh-TW" dirty="0" err="1"/>
              <a:t>nlCoefficient</a:t>
            </a:r>
            <a:r>
              <a:rPr lang="en-US" altLang="zh-TW" dirty="0"/>
              <a:t>(u1_id,   -c)  ;        </a:t>
            </a:r>
          </a:p>
          <a:p>
            <a:r>
              <a:rPr lang="en-US" altLang="zh-TW" dirty="0" err="1"/>
              <a:t>nlCoefficient</a:t>
            </a:r>
            <a:r>
              <a:rPr lang="en-US" altLang="zh-TW" dirty="0"/>
              <a:t>(v1_id,    d)  ;        </a:t>
            </a:r>
          </a:p>
          <a:p>
            <a:r>
              <a:rPr lang="en-US" altLang="zh-TW" dirty="0" err="1"/>
              <a:t>nlCoefficient</a:t>
            </a:r>
            <a:r>
              <a:rPr lang="en-US" altLang="zh-TW" dirty="0"/>
              <a:t>(u2_id,    a) ;        </a:t>
            </a:r>
          </a:p>
          <a:p>
            <a:r>
              <a:rPr lang="en-US" altLang="zh-TW" dirty="0" err="1"/>
              <a:t>nlEnd</a:t>
            </a:r>
            <a:r>
              <a:rPr lang="en-US" altLang="zh-TW" dirty="0"/>
              <a:t>(NL_ROW) 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236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Enrich the connectivity by sparse set of control points with geometry</a:t>
            </a:r>
          </a:p>
          <a:p>
            <a:r>
              <a:rPr lang="en-US" altLang="zh-TW" sz="2800" dirty="0" smtClean="0"/>
              <a:t>Solve a linear least-squares problem to reconstruct the geometry of all vertices(the approximated shape)</a:t>
            </a:r>
            <a:endParaRPr lang="zh-TW" altLang="en-US" sz="2800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Least-squares Meshes</a:t>
            </a:r>
            <a:endParaRPr lang="zh-TW" altLang="en-US" dirty="0"/>
          </a:p>
        </p:txBody>
      </p:sp>
      <p:pic>
        <p:nvPicPr>
          <p:cNvPr id="4" name="Picture 6" descr="cam_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719513"/>
            <a:ext cx="36353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am_head_sp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3657600"/>
            <a:ext cx="3733800" cy="214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There is geometry in connectivity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Geometry hidden in connectivity</a:t>
            </a:r>
            <a:endParaRPr lang="zh-TW" altLang="en-US" dirty="0"/>
          </a:p>
        </p:txBody>
      </p:sp>
      <p:pic>
        <p:nvPicPr>
          <p:cNvPr id="4" name="Picture 7" descr="camel_color_h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15999"/>
            <a:ext cx="2765425" cy="274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camel_rec_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52" y="2628649"/>
            <a:ext cx="1763712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camel_re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677" y="2808037"/>
            <a:ext cx="2762250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4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We have two types of constraints: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Fairness constraint    </a:t>
            </a:r>
            <a:r>
              <a:rPr lang="en-US" altLang="zh-TW" sz="2400" dirty="0" smtClean="0">
                <a:ea typeface="新細明體" charset="-120"/>
              </a:rPr>
              <a:t>   </a:t>
            </a:r>
            <a:r>
              <a:rPr lang="en-US" altLang="zh-TW" sz="2400" i="1" dirty="0" smtClean="0">
                <a:solidFill>
                  <a:schemeClr val="folHlink"/>
                </a:solidFill>
                <a:ea typeface="新細明體" charset="-120"/>
              </a:rPr>
              <a:t>L</a:t>
            </a:r>
            <a:r>
              <a:rPr lang="en-US" altLang="zh-TW" sz="2400" dirty="0" smtClean="0">
                <a:solidFill>
                  <a:schemeClr val="folHlink"/>
                </a:solidFill>
                <a:ea typeface="新細明體" charset="-120"/>
              </a:rPr>
              <a:t>(</a:t>
            </a:r>
            <a:r>
              <a:rPr lang="en-US" altLang="zh-TW" sz="2400" b="1" dirty="0" smtClean="0">
                <a:solidFill>
                  <a:schemeClr val="folHlink"/>
                </a:solidFill>
                <a:ea typeface="新細明體" charset="-120"/>
              </a:rPr>
              <a:t>v</a:t>
            </a:r>
            <a:r>
              <a:rPr lang="en-US" altLang="zh-TW" sz="2400" b="1" baseline="-25000" dirty="0" smtClean="0">
                <a:solidFill>
                  <a:schemeClr val="folHlink"/>
                </a:solidFill>
                <a:ea typeface="新細明體" charset="-120"/>
              </a:rPr>
              <a:t>i</a:t>
            </a:r>
            <a:r>
              <a:rPr lang="en-US" altLang="zh-TW" sz="2400" dirty="0">
                <a:solidFill>
                  <a:schemeClr val="folHlink"/>
                </a:solidFill>
                <a:ea typeface="新細明體" charset="-120"/>
              </a:rPr>
              <a:t>) = 0  </a:t>
            </a:r>
            <a:r>
              <a:rPr lang="en-US" altLang="zh-TW" sz="2400" dirty="0">
                <a:solidFill>
                  <a:schemeClr val="folHlink"/>
                </a:solidFill>
                <a:ea typeface="新細明體" charset="-120"/>
                <a:sym typeface="Symbol" pitchFamily="18" charset="2"/>
              </a:rPr>
              <a:t>i</a:t>
            </a:r>
          </a:p>
          <a:p>
            <a:pPr lvl="1"/>
            <a:r>
              <a:rPr lang="en-US" altLang="zh-TW" sz="2400" dirty="0">
                <a:ea typeface="新細明體" charset="-120"/>
              </a:rPr>
              <a:t>Geometric constraint  </a:t>
            </a:r>
            <a:r>
              <a:rPr lang="en-US" altLang="zh-TW" sz="2400" dirty="0" smtClean="0">
                <a:ea typeface="新細明體" charset="-120"/>
              </a:rPr>
              <a:t> </a:t>
            </a:r>
            <a:r>
              <a:rPr lang="en-US" altLang="zh-TW" sz="2400" b="1" dirty="0" err="1" smtClean="0">
                <a:solidFill>
                  <a:schemeClr val="folHlink"/>
                </a:solidFill>
                <a:ea typeface="新細明體" charset="-120"/>
              </a:rPr>
              <a:t>v</a:t>
            </a:r>
            <a:r>
              <a:rPr lang="en-US" altLang="zh-TW" sz="2400" b="1" baseline="-25000" dirty="0" err="1" smtClean="0">
                <a:solidFill>
                  <a:schemeClr val="folHlink"/>
                </a:solidFill>
                <a:ea typeface="新細明體" charset="-120"/>
              </a:rPr>
              <a:t>j</a:t>
            </a:r>
            <a:r>
              <a:rPr lang="en-US" altLang="zh-TW" sz="2400" dirty="0" smtClean="0">
                <a:solidFill>
                  <a:schemeClr val="folHlink"/>
                </a:solidFill>
                <a:ea typeface="新細明體" charset="-120"/>
              </a:rPr>
              <a:t> </a:t>
            </a:r>
            <a:r>
              <a:rPr lang="en-US" altLang="zh-TW" sz="2400" dirty="0">
                <a:solidFill>
                  <a:schemeClr val="folHlink"/>
                </a:solidFill>
                <a:ea typeface="新細明體" charset="-120"/>
              </a:rPr>
              <a:t>= </a:t>
            </a:r>
            <a:r>
              <a:rPr lang="en-US" altLang="zh-TW" sz="2400" b="1" dirty="0" err="1">
                <a:solidFill>
                  <a:schemeClr val="folHlink"/>
                </a:solidFill>
                <a:ea typeface="新細明體" charset="-120"/>
              </a:rPr>
              <a:t>c</a:t>
            </a:r>
            <a:r>
              <a:rPr lang="en-US" altLang="zh-TW" sz="2400" b="1" baseline="-25000" dirty="0" err="1">
                <a:solidFill>
                  <a:schemeClr val="folHlink"/>
                </a:solidFill>
                <a:ea typeface="新細明體" charset="-120"/>
              </a:rPr>
              <a:t>j</a:t>
            </a:r>
            <a:r>
              <a:rPr lang="en-US" altLang="zh-TW" sz="2400" b="1" dirty="0">
                <a:solidFill>
                  <a:schemeClr val="folHlink"/>
                </a:solidFill>
                <a:ea typeface="新細明體" charset="-120"/>
              </a:rPr>
              <a:t>      </a:t>
            </a:r>
            <a:r>
              <a:rPr lang="en-US" altLang="zh-TW" sz="2400" dirty="0">
                <a:solidFill>
                  <a:schemeClr val="folHlink"/>
                </a:solidFill>
                <a:ea typeface="新細明體" charset="-120"/>
              </a:rPr>
              <a:t>j </a:t>
            </a:r>
            <a:r>
              <a:rPr lang="en-US" altLang="zh-TW" sz="2400" dirty="0">
                <a:solidFill>
                  <a:schemeClr val="folHlink"/>
                </a:solidFill>
                <a:ea typeface="新細明體" charset="-120"/>
                <a:sym typeface="Symbol" pitchFamily="18" charset="2"/>
              </a:rPr>
              <a:t> </a:t>
            </a:r>
            <a:r>
              <a:rPr lang="en-US" altLang="zh-TW" sz="2400" i="1" dirty="0">
                <a:solidFill>
                  <a:schemeClr val="folHlink"/>
                </a:solidFill>
                <a:ea typeface="新細明體" charset="-120"/>
                <a:sym typeface="Symbol" pitchFamily="18" charset="2"/>
              </a:rPr>
              <a:t>C</a:t>
            </a:r>
            <a:endParaRPr lang="en-US" altLang="zh-TW" sz="2400" b="1" i="1" dirty="0">
              <a:solidFill>
                <a:schemeClr val="folHlink"/>
              </a:solidFill>
              <a:ea typeface="新細明體" charset="-120"/>
              <a:sym typeface="Symbol" pitchFamily="18" charset="2"/>
            </a:endParaRPr>
          </a:p>
          <a:p>
            <a:pPr lvl="1">
              <a:buFontTx/>
              <a:buNone/>
            </a:pPr>
            <a:endParaRPr lang="en-US" altLang="zh-TW" sz="2400" b="1" baseline="-25000" dirty="0">
              <a:ea typeface="新細明體" charset="-120"/>
            </a:endParaRPr>
          </a:p>
          <a:p>
            <a:r>
              <a:rPr lang="en-US" altLang="zh-TW" i="1" dirty="0">
                <a:ea typeface="新細明體" charset="-120"/>
              </a:rPr>
              <a:t>L</a:t>
            </a:r>
            <a:r>
              <a:rPr lang="en-US" altLang="zh-TW" dirty="0">
                <a:ea typeface="新細明體" charset="-120"/>
              </a:rPr>
              <a:t> is the mesh </a:t>
            </a:r>
            <a:r>
              <a:rPr lang="en-US" altLang="zh-TW" dirty="0" err="1">
                <a:ea typeface="新細明體" charset="-120"/>
              </a:rPr>
              <a:t>Laplacian</a:t>
            </a:r>
            <a:r>
              <a:rPr lang="en-US" altLang="zh-TW" dirty="0">
                <a:ea typeface="新細明體" charset="-120"/>
              </a:rPr>
              <a:t> operator:</a:t>
            </a:r>
            <a:endParaRPr lang="en-US" altLang="zh-TW" b="1" dirty="0">
              <a:ea typeface="新細明體" charset="-120"/>
            </a:endParaRP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The linear system</a:t>
            </a:r>
            <a:endParaRPr lang="zh-TW" altLang="en-US" dirty="0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588228"/>
              </p:ext>
            </p:extLst>
          </p:nvPr>
        </p:nvGraphicFramePr>
        <p:xfrm>
          <a:off x="2627784" y="3861048"/>
          <a:ext cx="2808312" cy="1013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方程式" r:id="rId3" imgW="1231560" imgH="444240" progId="Equation.3">
                  <p:embed/>
                </p:oleObj>
              </mc:Choice>
              <mc:Fallback>
                <p:oleObj name="方程式" r:id="rId3" imgW="123156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4" y="3861048"/>
                        <a:ext cx="2808312" cy="10133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698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457450" y="3409950"/>
            <a:ext cx="1990725" cy="590550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848350" y="3467100"/>
            <a:ext cx="295275" cy="590550"/>
          </a:xfrm>
          <a:prstGeom prst="rect">
            <a:avLst/>
          </a:prstGeom>
          <a:solidFill>
            <a:srgbClr val="FFC000">
              <a:alpha val="29000"/>
            </a:srgb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zh-TW" altLang="zh-TW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848350" y="1647825"/>
            <a:ext cx="295275" cy="1724025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algn="ctr"/>
            <a:endParaRPr lang="zh-TW" altLang="zh-TW"/>
          </a:p>
        </p:txBody>
      </p:sp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857720"/>
              </p:ext>
            </p:extLst>
          </p:nvPr>
        </p:nvGraphicFramePr>
        <p:xfrm>
          <a:off x="5445125" y="1568450"/>
          <a:ext cx="860425" cy="255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3" imgW="457200" imgH="1625400" progId="Equation.DSMT4">
                  <p:embed/>
                </p:oleObj>
              </mc:Choice>
              <mc:Fallback>
                <p:oleObj name="Equation" r:id="rId3" imgW="457200" imgH="1625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25" y="1568450"/>
                        <a:ext cx="860425" cy="255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 charset="-120"/>
              </a:rPr>
              <a:t>Linear least-squares solution</a:t>
            </a:r>
            <a:endParaRPr lang="zh-TW" altLang="en-US" dirty="0"/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2300288" y="1557338"/>
          <a:ext cx="2320925" cy="251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4" name="Equation" r:id="rId5" imgW="1231560" imgH="1600200" progId="Equation.DSMT4">
                  <p:embed/>
                </p:oleObj>
              </mc:Choice>
              <mc:Fallback>
                <p:oleObj name="Equation" r:id="rId5" imgW="1231560" imgH="160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0288" y="1557338"/>
                        <a:ext cx="2320925" cy="2511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2463800" y="1681163"/>
            <a:ext cx="1970088" cy="1687512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3213100" y="2144713"/>
            <a:ext cx="3603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ea typeface="新細明體" charset="-120"/>
                <a:cs typeface="Arial" charset="0"/>
              </a:rPr>
              <a:t>L</a:t>
            </a:r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619326"/>
              </p:ext>
            </p:extLst>
          </p:nvPr>
        </p:nvGraphicFramePr>
        <p:xfrm>
          <a:off x="4618038" y="1546225"/>
          <a:ext cx="622300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Equation" r:id="rId7" imgW="330120" imgH="1168200" progId="Equation.DSMT4">
                  <p:embed/>
                </p:oleObj>
              </mc:Choice>
              <mc:Fallback>
                <p:oleObj name="Equation" r:id="rId7" imgW="33012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8038" y="1546225"/>
                        <a:ext cx="622300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3556"/>
              </p:ext>
            </p:extLst>
          </p:nvPr>
        </p:nvGraphicFramePr>
        <p:xfrm>
          <a:off x="2267744" y="4509120"/>
          <a:ext cx="499427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6" name="Equation" r:id="rId9" imgW="1752480" imgH="482400" progId="Equation.DSMT4">
                  <p:embed/>
                </p:oleObj>
              </mc:Choice>
              <mc:Fallback>
                <p:oleObj name="Equation" r:id="rId9" imgW="175248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4509120"/>
                        <a:ext cx="499427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992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高山峻嶺">
  <a:themeElements>
    <a:clrScheme name="高山峻嶺">
      <a:dk1>
        <a:srgbClr val="000000"/>
      </a:dk1>
      <a:lt1>
        <a:srgbClr val="FFFFFF"/>
      </a:lt1>
      <a:dk2>
        <a:srgbClr val="0536B3"/>
      </a:dk2>
      <a:lt2>
        <a:srgbClr val="7CB7F8"/>
      </a:lt2>
      <a:accent1>
        <a:srgbClr val="3F9EE4"/>
      </a:accent1>
      <a:accent2>
        <a:srgbClr val="77B559"/>
      </a:accent2>
      <a:accent3>
        <a:srgbClr val="E4A81B"/>
      </a:accent3>
      <a:accent4>
        <a:srgbClr val="108BB4"/>
      </a:accent4>
      <a:accent5>
        <a:srgbClr val="DA7328"/>
      </a:accent5>
      <a:accent6>
        <a:srgbClr val="AE589F"/>
      </a:accent6>
      <a:hlink>
        <a:srgbClr val="460245"/>
      </a:hlink>
      <a:folHlink>
        <a:srgbClr val="AC17D6"/>
      </a:folHlink>
    </a:clrScheme>
    <a:fontScheme name="高山峻嶺">
      <a:maj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HY 헤드라인 M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ill Sans MT"/>
        <a:ea typeface=""/>
        <a:cs typeface=""/>
        <a:font script="Cyrl" typeface="Arial"/>
        <a:font script="Grek" typeface="Arial"/>
        <a:font script="Jpan" typeface="HG丸ｺﾞｼｯｸM-PRO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高山峻嶺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0000"/>
              </a:schemeClr>
            </a:gs>
            <a:gs pos="50000">
              <a:schemeClr val="phClr">
                <a:tint val="2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4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68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40000"/>
                <a:shade val="100000"/>
                <a:hueMod val="100000"/>
                <a:sat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br" rotWithShape="0">
              <a:srgbClr val="000000">
                <a:alpha val="0"/>
              </a:srgbClr>
            </a:outerShdw>
          </a:effectLst>
        </a:effectStyle>
        <a:effectStyle>
          <a:effectLst>
            <a:outerShdw blurRad="38100" dist="25400" dir="5400000" algn="ctr" rotWithShape="0">
              <a:srgbClr val="EBE9ED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glow" dir="b"/>
          </a:scene3d>
          <a:sp3d contourW="6350" prstMaterial="softEdge">
            <a:bevelT w="25400" h="25400"/>
            <a:contourClr>
              <a:schemeClr val="phClr">
                <a:tint val="9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reflection blurRad="12700" stA="40000" endPos="40000" dist="25400" dir="5400000" sy="-100000" rotWithShape="0"/>
          </a:effectLst>
          <a:scene3d>
            <a:camera prst="perspectiveFront"/>
            <a:lightRig rig="glow" dir="b"/>
          </a:scene3d>
          <a:sp3d contourW="6350" prstMaterial="softEdge">
            <a:bevelT w="50800" h="25400"/>
            <a:contourClr>
              <a:schemeClr val="phClr">
                <a:tint val="100000"/>
                <a:shade val="8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95000"/>
                <a:satMod val="100000"/>
              </a:schemeClr>
            </a:gs>
            <a:gs pos="100000">
              <a:schemeClr val="phClr">
                <a:tint val="10000"/>
                <a:satMod val="300000"/>
              </a:schemeClr>
            </a:gs>
          </a:gsLst>
          <a:lin ang="13000000" scaled="0"/>
        </a:gradFill>
        <a:blipFill>
          <a:blip xmlns:r="http://schemas.openxmlformats.org/officeDocument/2006/relationships" r:embed="rId1">
            <a:duotone>
              <a:schemeClr val="phClr">
                <a:shade val="75000"/>
              </a:schemeClr>
              <a:schemeClr val="phClr">
                <a:tint val="55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TC010219414[[fn=高山佈景主題]]</Template>
  <TotalTime>2517</TotalTime>
  <Words>1859</Words>
  <Application>Microsoft Office PowerPoint</Application>
  <PresentationFormat>如螢幕大小 (4:3)</PresentationFormat>
  <Paragraphs>461</Paragraphs>
  <Slides>56</Slides>
  <Notes>12</Notes>
  <HiddenSlides>9</HiddenSlides>
  <MMClips>2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內嵌 OLE 伺服程式</vt:lpstr>
      </vt:variant>
      <vt:variant>
        <vt:i4>4</vt:i4>
      </vt:variant>
      <vt:variant>
        <vt:lpstr>投影片標題</vt:lpstr>
      </vt:variant>
      <vt:variant>
        <vt:i4>56</vt:i4>
      </vt:variant>
    </vt:vector>
  </HeadingPairs>
  <TitlesOfParts>
    <vt:vector size="61" baseType="lpstr">
      <vt:lpstr>高山峻嶺</vt:lpstr>
      <vt:lpstr>方程式</vt:lpstr>
      <vt:lpstr>Equation</vt:lpstr>
      <vt:lpstr>MathType 6.0 Equation</vt:lpstr>
      <vt:lpstr>Microsoft 方程式編輯器 3.0</vt:lpstr>
      <vt:lpstr>Skeleton Extraction</vt:lpstr>
      <vt:lpstr>Skeleton</vt:lpstr>
      <vt:lpstr>Skeleton</vt:lpstr>
      <vt:lpstr>Skeleton Extraction</vt:lpstr>
      <vt:lpstr>Skeleton Extraction</vt:lpstr>
      <vt:lpstr>Least-squares Meshes</vt:lpstr>
      <vt:lpstr>Geometry hidden in connectivity</vt:lpstr>
      <vt:lpstr>The linear system</vt:lpstr>
      <vt:lpstr>Linear least-squares solution</vt:lpstr>
      <vt:lpstr>Solving the least-squares problem</vt:lpstr>
      <vt:lpstr>PowerPoint 簡報</vt:lpstr>
      <vt:lpstr>Some results – varying number of control points</vt:lpstr>
      <vt:lpstr>Some results – varying number of control points</vt:lpstr>
      <vt:lpstr>Linear System Library</vt:lpstr>
      <vt:lpstr>Ax=B</vt:lpstr>
      <vt:lpstr>Ax=B</vt:lpstr>
      <vt:lpstr>Ax=B</vt:lpstr>
      <vt:lpstr>Ax=B(Least Square)</vt:lpstr>
      <vt:lpstr>Ax=B(Least Square)</vt:lpstr>
      <vt:lpstr>Ax=B(Least Square)</vt:lpstr>
      <vt:lpstr>Ax=B(Least Square)</vt:lpstr>
      <vt:lpstr>Least square mesh smoothing</vt:lpstr>
      <vt:lpstr>Least square mesh smoothing</vt:lpstr>
      <vt:lpstr>Skeleton Extraction using Least square mesh</vt:lpstr>
      <vt:lpstr>Connectivity Surgery Example</vt:lpstr>
      <vt:lpstr>Geometry Contraction</vt:lpstr>
      <vt:lpstr>Geometry Contraction</vt:lpstr>
      <vt:lpstr>Geometry Contraction</vt:lpstr>
      <vt:lpstr>Geometry Contraction</vt:lpstr>
      <vt:lpstr>Iterative Geometry Contraction</vt:lpstr>
      <vt:lpstr>Connectivity Surgery</vt:lpstr>
      <vt:lpstr>Connectivity Surgery</vt:lpstr>
      <vt:lpstr>Connectivity Surgery</vt:lpstr>
      <vt:lpstr>Connectivity Surgery</vt:lpstr>
      <vt:lpstr>Connectivity Surgery Result</vt:lpstr>
      <vt:lpstr>Embedding Reﬁnement</vt:lpstr>
      <vt:lpstr>Embedding Reﬁnement</vt:lpstr>
      <vt:lpstr>Embedding Reﬁnement Result</vt:lpstr>
      <vt:lpstr>Result</vt:lpstr>
      <vt:lpstr>Skeleton Sketching</vt:lpstr>
      <vt:lpstr>Depth peeling</vt:lpstr>
      <vt:lpstr>Depth peeling</vt:lpstr>
      <vt:lpstr>Peeling Layer</vt:lpstr>
      <vt:lpstr>Peeling Layer</vt:lpstr>
      <vt:lpstr>Peeling Layer</vt:lpstr>
      <vt:lpstr>The application of Depth Peeling</vt:lpstr>
      <vt:lpstr>Depth peeling</vt:lpstr>
      <vt:lpstr>Linear System</vt:lpstr>
      <vt:lpstr>Linear System</vt:lpstr>
      <vt:lpstr>Linear System</vt:lpstr>
      <vt:lpstr>Linear and Quadratic DGP Removing degrees of freedom</vt:lpstr>
      <vt:lpstr>Linear and Quadratic DGP Removing degrees of freedom</vt:lpstr>
      <vt:lpstr>Linear and Quadratic DGP</vt:lpstr>
      <vt:lpstr>Example - Linear System</vt:lpstr>
      <vt:lpstr>Example - fix variable</vt:lpstr>
      <vt:lpstr>Example - one row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Yao</dc:creator>
  <cp:lastModifiedBy>Yao</cp:lastModifiedBy>
  <cp:revision>53</cp:revision>
  <dcterms:created xsi:type="dcterms:W3CDTF">2011-09-05T06:13:03Z</dcterms:created>
  <dcterms:modified xsi:type="dcterms:W3CDTF">2012-10-29T09:35:09Z</dcterms:modified>
</cp:coreProperties>
</file>